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338" r:id="rId4"/>
    <p:sldId id="340" r:id="rId6"/>
    <p:sldId id="339" r:id="rId7"/>
    <p:sldId id="256" r:id="rId8"/>
    <p:sldId id="266" r:id="rId9"/>
    <p:sldId id="357"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AE00"/>
    <a:srgbClr val="FFC000"/>
    <a:srgbClr val="FFD695"/>
    <a:srgbClr val="FFC7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38" autoAdjust="0"/>
    <p:restoredTop sz="94660"/>
  </p:normalViewPr>
  <p:slideViewPr>
    <p:cSldViewPr snapToGrid="0" showGuides="1">
      <p:cViewPr varScale="1">
        <p:scale>
          <a:sx n="66" d="100"/>
          <a:sy n="66" d="100"/>
        </p:scale>
        <p:origin x="84" y="1074"/>
      </p:cViewPr>
      <p:guideLst>
        <p:guide orient="horz"/>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081D98A-A808-470E-BBF8-2F71B24BC3FC}" type="doc">
      <dgm:prSet loTypeId="list" loCatId="list" qsTypeId="urn:microsoft.com/office/officeart/2005/8/quickstyle/simple1" qsCatId="simple" csTypeId="urn:microsoft.com/office/officeart/2005/8/colors/colorful5" csCatId="colorful" phldr="1"/>
      <dgm:spPr/>
      <dgm:t>
        <a:bodyPr/>
        <a:lstStyle/>
        <a:p>
          <a:endParaRPr lang="zh-CN" altLang="en-US"/>
        </a:p>
      </dgm:t>
    </dgm:pt>
    <dgm:pt modelId="{C2C6FBF0-63F8-4555-AE0B-D8F8356B71EF}">
      <dgm:prSet phldrT="[文本]" custT="1"/>
      <dgm:spPr>
        <a:solidFill>
          <a:schemeClr val="accent4"/>
        </a:solidFill>
      </dgm:spPr>
      <dgm:t>
        <a:bodyPr/>
        <a:lstStyle/>
        <a:p>
          <a:r>
            <a:rPr lang="zh-CN" altLang="en-US"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促进新型产业发展、推动城市品质提升</a:t>
          </a:r>
        </a:p>
      </dgm:t>
    </dgm:pt>
    <dgm:pt modelId="{36639976-1BF1-4A09-BCA5-E25A36E22937}" cxnId="{4716E7EF-0422-4C50-8257-E58F283EF741}" type="parTrans">
      <dgm:prSet/>
      <dgm:spPr/>
      <dgm:t>
        <a:bodyPr/>
        <a:lstStyle/>
        <a:p>
          <a:endParaRPr lang="zh-CN" altLang="en-US"/>
        </a:p>
      </dgm:t>
    </dgm:pt>
    <dgm:pt modelId="{FA483672-E78E-45E3-B88E-D71F0BAED5F5}" cxnId="{4716E7EF-0422-4C50-8257-E58F283EF741}" type="sibTrans">
      <dgm:prSet/>
      <dgm:spPr/>
      <dgm:t>
        <a:bodyPr/>
        <a:lstStyle/>
        <a:p>
          <a:endParaRPr lang="zh-CN" altLang="en-US"/>
        </a:p>
      </dgm:t>
    </dgm:pt>
    <dgm:pt modelId="{7B603774-6233-46F2-BEDE-20CECB3E08EA}">
      <dgm:prSet phldrT="[文本]" phldr="0" custT="1"/>
      <dgm:spPr>
        <a:solidFill>
          <a:schemeClr val="accent4">
            <a:lumMod val="75000"/>
          </a:schemeClr>
        </a:solidFill>
      </dgm:spPr>
      <dgm:t>
        <a:bodyPr vert="horz" wrap="square"/>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a:lnSpc>
              <a:spcPct val="100000"/>
            </a:lnSpc>
            <a:spcBef>
              <a:spcPct val="0"/>
            </a:spcBef>
            <a:spcAft>
              <a:spcPct val="35000"/>
            </a:spcAft>
          </a:pPr>
          <a:r>
            <a:rPr lang="zh-CN"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突破传统模式勇于创新、发挥先行先试制度优势</a:t>
          </a:r>
          <a:r>
            <a:rPr lang="zh-CN"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r>
          <a:endParaRPr lang="zh-CN"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dgm:t>
    </dgm:pt>
    <dgm:pt modelId="{72811EFE-D469-445E-8D8D-884AD7D3E8A8}" cxnId="{B9CAB48D-2642-4C90-AC83-7EB145502528}" type="parTrans">
      <dgm:prSet/>
      <dgm:spPr/>
      <dgm:t>
        <a:bodyPr/>
        <a:lstStyle/>
        <a:p>
          <a:endParaRPr lang="zh-CN" altLang="en-US"/>
        </a:p>
      </dgm:t>
    </dgm:pt>
    <dgm:pt modelId="{AFB712D3-6708-4CF1-85B3-FF00C42B5AF0}" cxnId="{B9CAB48D-2642-4C90-AC83-7EB145502528}" type="sibTrans">
      <dgm:prSet/>
      <dgm:spPr/>
      <dgm:t>
        <a:bodyPr/>
        <a:lstStyle/>
        <a:p>
          <a:endParaRPr lang="zh-CN" altLang="en-US"/>
        </a:p>
      </dgm:t>
    </dgm:pt>
    <dgm:pt modelId="{12F3B561-E03C-4508-AE48-5481F2042CD9}" type="pres">
      <dgm:prSet presAssocID="{B081D98A-A808-470E-BBF8-2F71B24BC3FC}" presName="linear" presStyleCnt="0">
        <dgm:presLayoutVars>
          <dgm:dir/>
          <dgm:animLvl val="lvl"/>
          <dgm:resizeHandles val="exact"/>
        </dgm:presLayoutVars>
      </dgm:prSet>
      <dgm:spPr/>
      <dgm:t>
        <a:bodyPr/>
        <a:lstStyle/>
        <a:p>
          <a:endParaRPr lang="zh-CN" altLang="en-US"/>
        </a:p>
      </dgm:t>
    </dgm:pt>
    <dgm:pt modelId="{2AF81561-9F1C-4EDA-AAEC-6D00D0B00C7B}" type="pres">
      <dgm:prSet presAssocID="{C2C6FBF0-63F8-4555-AE0B-D8F8356B71EF}" presName="parentLin" presStyleCnt="0"/>
      <dgm:spPr/>
    </dgm:pt>
    <dgm:pt modelId="{DBA18D8B-EBCF-4360-8B80-B5C4FCD57D5D}" type="pres">
      <dgm:prSet presAssocID="{C2C6FBF0-63F8-4555-AE0B-D8F8356B71EF}" presName="parentLeftMargin" presStyleCnt="0"/>
      <dgm:spPr/>
      <dgm:t>
        <a:bodyPr/>
        <a:lstStyle/>
        <a:p>
          <a:endParaRPr lang="zh-CN" altLang="en-US"/>
        </a:p>
      </dgm:t>
    </dgm:pt>
    <dgm:pt modelId="{6246B99F-35DD-49B3-875D-F453FED39570}" type="pres">
      <dgm:prSet presAssocID="{C2C6FBF0-63F8-4555-AE0B-D8F8356B71EF}" presName="parentText" presStyleLbl="node1" presStyleIdx="0" presStyleCnt="2" custScaleX="94621" custScaleY="31797" custLinFactNeighborY="-66759">
        <dgm:presLayoutVars>
          <dgm:chMax val="0"/>
          <dgm:bulletEnabled val="1"/>
        </dgm:presLayoutVars>
      </dgm:prSet>
      <dgm:spPr/>
      <dgm:t>
        <a:bodyPr/>
        <a:lstStyle/>
        <a:p>
          <a:endParaRPr lang="zh-CN" altLang="en-US"/>
        </a:p>
      </dgm:t>
    </dgm:pt>
    <dgm:pt modelId="{47E49BD7-9CDD-4AC0-B623-AEB8AFC56B42}" type="pres">
      <dgm:prSet presAssocID="{C2C6FBF0-63F8-4555-AE0B-D8F8356B71EF}" presName="negativeSpace" presStyleCnt="0"/>
      <dgm:spPr/>
    </dgm:pt>
    <dgm:pt modelId="{FE26EDA3-A681-446F-BEEA-7A1CBB0E46E4}" type="pres">
      <dgm:prSet presAssocID="{C2C6FBF0-63F8-4555-AE0B-D8F8356B71EF}" presName="childText" presStyleLbl="conFgAcc1" presStyleIdx="0" presStyleCnt="2" custScaleY="125890" custLinFactY="-18620" custLinFactNeighborX="-551" custLinFactNeighborY="-100000">
        <dgm:presLayoutVars>
          <dgm:bulletEnabled val="1"/>
        </dgm:presLayoutVars>
      </dgm:prSet>
      <dgm:spPr>
        <a:noFill/>
        <a:ln w="31750">
          <a:solidFill>
            <a:schemeClr val="accent4">
              <a:lumMod val="75000"/>
            </a:schemeClr>
          </a:solidFill>
        </a:ln>
      </dgm:spPr>
    </dgm:pt>
    <dgm:pt modelId="{63E3426C-10D5-42F8-9338-50EA1A9209A4}" type="pres">
      <dgm:prSet presAssocID="{FA483672-E78E-45E3-B88E-D71F0BAED5F5}" presName="spaceBetweenRectangles" presStyleCnt="0"/>
      <dgm:spPr/>
    </dgm:pt>
    <dgm:pt modelId="{F5FE576A-0B62-41AC-BCCD-36C0F3D6D714}" type="pres">
      <dgm:prSet presAssocID="{7B603774-6233-46F2-BEDE-20CECB3E08EA}" presName="parentLin" presStyleCnt="0"/>
      <dgm:spPr/>
    </dgm:pt>
    <dgm:pt modelId="{5B2DC6C6-76DF-4BB3-A34C-E8805BD9788C}" type="pres">
      <dgm:prSet presAssocID="{7B603774-6233-46F2-BEDE-20CECB3E08EA}" presName="parentLeftMargin" presStyleCnt="0"/>
      <dgm:spPr/>
      <dgm:t>
        <a:bodyPr/>
        <a:lstStyle/>
        <a:p>
          <a:endParaRPr lang="zh-CN" altLang="en-US"/>
        </a:p>
      </dgm:t>
    </dgm:pt>
    <dgm:pt modelId="{31055AB1-9971-4AF0-BDA8-B3B69BFEB13D}" type="pres">
      <dgm:prSet presAssocID="{7B603774-6233-46F2-BEDE-20CECB3E08EA}" presName="parentText" presStyleLbl="node1" presStyleIdx="1" presStyleCnt="2" custScaleX="96295" custScaleY="31797" custLinFactNeighborY="-22297">
        <dgm:presLayoutVars>
          <dgm:chMax val="0"/>
          <dgm:bulletEnabled val="1"/>
        </dgm:presLayoutVars>
      </dgm:prSet>
      <dgm:spPr/>
      <dgm:t>
        <a:bodyPr/>
        <a:lstStyle/>
        <a:p>
          <a:endParaRPr lang="zh-CN" altLang="en-US"/>
        </a:p>
      </dgm:t>
    </dgm:pt>
    <dgm:pt modelId="{1CE6E4B9-4E99-4ED1-91AD-9594395E3726}" type="pres">
      <dgm:prSet presAssocID="{7B603774-6233-46F2-BEDE-20CECB3E08EA}" presName="negativeSpace" presStyleCnt="0"/>
      <dgm:spPr/>
    </dgm:pt>
    <dgm:pt modelId="{8844112B-7654-4F47-BAA2-D1E1F99C8B07}" type="pres">
      <dgm:prSet presAssocID="{7B603774-6233-46F2-BEDE-20CECB3E08EA}" presName="childText" presStyleLbl="conFgAcc1" presStyleIdx="1" presStyleCnt="2" custScaleY="116562" custLinFactNeighborY="27601">
        <dgm:presLayoutVars>
          <dgm:bulletEnabled val="1"/>
        </dgm:presLayoutVars>
      </dgm:prSet>
      <dgm:spPr>
        <a:ln w="31750">
          <a:solidFill>
            <a:schemeClr val="accent4">
              <a:lumMod val="75000"/>
            </a:schemeClr>
          </a:solidFill>
        </a:ln>
      </dgm:spPr>
    </dgm:pt>
  </dgm:ptLst>
  <dgm:cxnLst>
    <dgm:cxn modelId="{4716E7EF-0422-4C50-8257-E58F283EF741}" srcId="{B081D98A-A808-470E-BBF8-2F71B24BC3FC}" destId="{C2C6FBF0-63F8-4555-AE0B-D8F8356B71EF}" srcOrd="0" destOrd="0" parTransId="{36639976-1BF1-4A09-BCA5-E25A36E22937}" sibTransId="{FA483672-E78E-45E3-B88E-D71F0BAED5F5}"/>
    <dgm:cxn modelId="{B9CAB48D-2642-4C90-AC83-7EB145502528}" srcId="{B081D98A-A808-470E-BBF8-2F71B24BC3FC}" destId="{7B603774-6233-46F2-BEDE-20CECB3E08EA}" srcOrd="1" destOrd="0" parTransId="{72811EFE-D469-445E-8D8D-884AD7D3E8A8}" sibTransId="{AFB712D3-6708-4CF1-85B3-FF00C42B5AF0}"/>
    <dgm:cxn modelId="{B69663D3-BBAD-4988-98B6-29CB4570257D}" type="presOf" srcId="{B081D98A-A808-470E-BBF8-2F71B24BC3FC}" destId="{12F3B561-E03C-4508-AE48-5481F2042CD9}" srcOrd="0" destOrd="0" presId="urn:microsoft.com/office/officeart/2005/8/layout/list1"/>
    <dgm:cxn modelId="{F3370694-1F21-4678-A235-D21A4DF8CA5E}" type="presParOf" srcId="{12F3B561-E03C-4508-AE48-5481F2042CD9}" destId="{2AF81561-9F1C-4EDA-AAEC-6D00D0B00C7B}" srcOrd="0" destOrd="0" presId="urn:microsoft.com/office/officeart/2005/8/layout/list1"/>
    <dgm:cxn modelId="{6945117E-DDB8-426F-9E87-924914090D67}" type="presParOf" srcId="{2AF81561-9F1C-4EDA-AAEC-6D00D0B00C7B}" destId="{DBA18D8B-EBCF-4360-8B80-B5C4FCD57D5D}" srcOrd="0" destOrd="0" presId="urn:microsoft.com/office/officeart/2005/8/layout/list1"/>
    <dgm:cxn modelId="{A7D7A27E-A776-4A5B-9A43-76764BEF9103}" type="presOf" srcId="{C2C6FBF0-63F8-4555-AE0B-D8F8356B71EF}" destId="{DBA18D8B-EBCF-4360-8B80-B5C4FCD57D5D}" srcOrd="0" destOrd="0" presId="urn:microsoft.com/office/officeart/2005/8/layout/list1"/>
    <dgm:cxn modelId="{EC246287-A4AE-44BB-A86D-DB3CF91B1F7A}" type="presParOf" srcId="{2AF81561-9F1C-4EDA-AAEC-6D00D0B00C7B}" destId="{6246B99F-35DD-49B3-875D-F453FED39570}" srcOrd="1" destOrd="0" presId="urn:microsoft.com/office/officeart/2005/8/layout/list1"/>
    <dgm:cxn modelId="{FE584E9B-93BD-4CB3-BFB1-4F104623695F}" type="presOf" srcId="{C2C6FBF0-63F8-4555-AE0B-D8F8356B71EF}" destId="{6246B99F-35DD-49B3-875D-F453FED39570}" srcOrd="0" destOrd="0" presId="urn:microsoft.com/office/officeart/2005/8/layout/list1"/>
    <dgm:cxn modelId="{5E8E6DB5-59B3-4E2D-9330-423B1C2A9251}" type="presParOf" srcId="{12F3B561-E03C-4508-AE48-5481F2042CD9}" destId="{47E49BD7-9CDD-4AC0-B623-AEB8AFC56B42}" srcOrd="1" destOrd="0" presId="urn:microsoft.com/office/officeart/2005/8/layout/list1"/>
    <dgm:cxn modelId="{F7C96662-E492-4326-A7F7-F1E5D1F0BBEC}" type="presParOf" srcId="{12F3B561-E03C-4508-AE48-5481F2042CD9}" destId="{FE26EDA3-A681-446F-BEEA-7A1CBB0E46E4}" srcOrd="2" destOrd="0" presId="urn:microsoft.com/office/officeart/2005/8/layout/list1"/>
    <dgm:cxn modelId="{EDC8858A-7C02-4849-844C-B64DB98495F5}" type="presParOf" srcId="{12F3B561-E03C-4508-AE48-5481F2042CD9}" destId="{63E3426C-10D5-42F8-9338-50EA1A9209A4}" srcOrd="3" destOrd="0" presId="urn:microsoft.com/office/officeart/2005/8/layout/list1"/>
    <dgm:cxn modelId="{B03A4178-D2C7-4F39-A8A7-B0FE92CEF7A8}" type="presParOf" srcId="{12F3B561-E03C-4508-AE48-5481F2042CD9}" destId="{F5FE576A-0B62-41AC-BCCD-36C0F3D6D714}" srcOrd="4" destOrd="0" presId="urn:microsoft.com/office/officeart/2005/8/layout/list1"/>
    <dgm:cxn modelId="{1CEB77B8-FFB7-49E8-A0C6-4D388B67DE36}" type="presParOf" srcId="{F5FE576A-0B62-41AC-BCCD-36C0F3D6D714}" destId="{5B2DC6C6-76DF-4BB3-A34C-E8805BD9788C}" srcOrd="0" destOrd="4" presId="urn:microsoft.com/office/officeart/2005/8/layout/list1"/>
    <dgm:cxn modelId="{E4C150A0-CC92-4785-810A-6B8A86C598FC}" type="presOf" srcId="{7B603774-6233-46F2-BEDE-20CECB3E08EA}" destId="{5B2DC6C6-76DF-4BB3-A34C-E8805BD9788C}" srcOrd="0" destOrd="0" presId="urn:microsoft.com/office/officeart/2005/8/layout/list1"/>
    <dgm:cxn modelId="{DC454DC2-101A-4D43-B337-DD665DA7D034}" type="presParOf" srcId="{F5FE576A-0B62-41AC-BCCD-36C0F3D6D714}" destId="{31055AB1-9971-4AF0-BDA8-B3B69BFEB13D}" srcOrd="1" destOrd="4" presId="urn:microsoft.com/office/officeart/2005/8/layout/list1"/>
    <dgm:cxn modelId="{9AB887B5-95EF-4F51-86F8-01A8B3F03847}" type="presOf" srcId="{7B603774-6233-46F2-BEDE-20CECB3E08EA}" destId="{31055AB1-9971-4AF0-BDA8-B3B69BFEB13D}" srcOrd="0" destOrd="0" presId="urn:microsoft.com/office/officeart/2005/8/layout/list1"/>
    <dgm:cxn modelId="{9E81ADD0-6502-48C6-BA24-1B92F5D99903}" type="presParOf" srcId="{12F3B561-E03C-4508-AE48-5481F2042CD9}" destId="{1CE6E4B9-4E99-4ED1-91AD-9594395E3726}" srcOrd="5" destOrd="0" presId="urn:microsoft.com/office/officeart/2005/8/layout/list1"/>
    <dgm:cxn modelId="{FF3914DD-44CB-4896-8ABA-E41820863CF8}" type="presParOf" srcId="{12F3B561-E03C-4508-AE48-5481F2042CD9}" destId="{8844112B-7654-4F47-BAA2-D1E1F99C8B07}" srcOrd="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5A0F87-6745-42AF-BB17-411182262647}" type="doc">
      <dgm:prSet loTypeId="urn:microsoft.com/office/officeart/2005/8/layout/StepDownProcess" loCatId="process" qsTypeId="urn:microsoft.com/office/officeart/2005/8/quickstyle/simple1" qsCatId="simple" csTypeId="urn:microsoft.com/office/officeart/2005/8/colors/accent4_3" csCatId="accent4" phldr="1"/>
      <dgm:spPr/>
      <dgm:t>
        <a:bodyPr/>
        <a:lstStyle/>
        <a:p>
          <a:endParaRPr lang="zh-CN" altLang="en-US"/>
        </a:p>
      </dgm:t>
    </dgm:pt>
    <dgm:pt modelId="{F06A8C1C-F7B1-4068-A518-639BB82FF283}">
      <dgm:prSet phldrT="[文本]"/>
      <dgm:spPr/>
      <dgm:t>
        <a:bodyPr/>
        <a:lstStyle/>
        <a:p>
          <a:r>
            <a:rPr lang="zh-CN" altLang="en-US" b="1" dirty="0" smtClean="0">
              <a:latin typeface="微软雅黑" panose="020B0503020204020204" pitchFamily="34" charset="-122"/>
              <a:ea typeface="微软雅黑" panose="020B0503020204020204" pitchFamily="34" charset="-122"/>
            </a:rPr>
            <a:t>定义</a:t>
          </a:r>
          <a:endParaRPr lang="zh-CN" altLang="en-US" b="1" dirty="0">
            <a:latin typeface="微软雅黑" panose="020B0503020204020204" pitchFamily="34" charset="-122"/>
            <a:ea typeface="微软雅黑" panose="020B0503020204020204" pitchFamily="34" charset="-122"/>
          </a:endParaRPr>
        </a:p>
      </dgm:t>
    </dgm:pt>
    <dgm:pt modelId="{C6C85DD2-2B9C-4A48-85C4-3C30D8668756}" cxnId="{3DD157AF-EB78-4B3E-929B-393550E970AA}" type="parTrans">
      <dgm:prSet/>
      <dgm:spPr/>
      <dgm:t>
        <a:bodyPr/>
        <a:lstStyle/>
        <a:p>
          <a:endParaRPr lang="zh-CN" altLang="en-US">
            <a:latin typeface="微软雅黑" panose="020B0503020204020204" pitchFamily="34" charset="-122"/>
            <a:ea typeface="微软雅黑" panose="020B0503020204020204" pitchFamily="34" charset="-122"/>
          </a:endParaRPr>
        </a:p>
      </dgm:t>
    </dgm:pt>
    <dgm:pt modelId="{F8693C47-A30A-4346-8E7D-38377A657C10}" cxnId="{3DD157AF-EB78-4B3E-929B-393550E970AA}" type="sibTrans">
      <dgm:prSet/>
      <dgm:spPr/>
      <dgm:t>
        <a:bodyPr/>
        <a:lstStyle/>
        <a:p>
          <a:endParaRPr lang="zh-CN" altLang="en-US">
            <a:latin typeface="微软雅黑" panose="020B0503020204020204" pitchFamily="34" charset="-122"/>
            <a:ea typeface="微软雅黑" panose="020B0503020204020204" pitchFamily="34" charset="-122"/>
          </a:endParaRPr>
        </a:p>
      </dgm:t>
    </dgm:pt>
    <dgm:pt modelId="{B384C698-A819-4EB4-A389-1BE83856AF7A}">
      <dgm:prSet phldrT="[文本]"/>
      <dgm:spPr/>
      <dgm:t>
        <a:bodyPr/>
        <a:lstStyle/>
        <a:p>
          <a:r>
            <a:rPr lang="zh-CN" altLang="en-US" b="1" dirty="0" smtClean="0">
              <a:latin typeface="微软雅黑" panose="020B0503020204020204" pitchFamily="34" charset="-122"/>
              <a:ea typeface="微软雅黑" panose="020B0503020204020204" pitchFamily="34" charset="-122"/>
            </a:rPr>
            <a:t>提高配套比例</a:t>
          </a:r>
          <a:endParaRPr lang="zh-CN" altLang="en-US" b="1" dirty="0">
            <a:latin typeface="微软雅黑" panose="020B0503020204020204" pitchFamily="34" charset="-122"/>
            <a:ea typeface="微软雅黑" panose="020B0503020204020204" pitchFamily="34" charset="-122"/>
          </a:endParaRPr>
        </a:p>
      </dgm:t>
    </dgm:pt>
    <dgm:pt modelId="{EA097687-FBB1-4387-913E-755FA0CCC2F0}" cxnId="{203D9029-658D-4595-8E94-77B079ED6636}" type="parTrans">
      <dgm:prSet/>
      <dgm:spPr/>
      <dgm:t>
        <a:bodyPr/>
        <a:lstStyle/>
        <a:p>
          <a:endParaRPr lang="zh-CN" altLang="en-US">
            <a:latin typeface="微软雅黑" panose="020B0503020204020204" pitchFamily="34" charset="-122"/>
            <a:ea typeface="微软雅黑" panose="020B0503020204020204" pitchFamily="34" charset="-122"/>
          </a:endParaRPr>
        </a:p>
      </dgm:t>
    </dgm:pt>
    <dgm:pt modelId="{1CC20847-ABC7-41CF-B0AD-8077B6C7FA27}" cxnId="{203D9029-658D-4595-8E94-77B079ED6636}" type="sibTrans">
      <dgm:prSet/>
      <dgm:spPr/>
      <dgm:t>
        <a:bodyPr/>
        <a:lstStyle/>
        <a:p>
          <a:endParaRPr lang="zh-CN" altLang="en-US">
            <a:latin typeface="微软雅黑" panose="020B0503020204020204" pitchFamily="34" charset="-122"/>
            <a:ea typeface="微软雅黑" panose="020B0503020204020204" pitchFamily="34" charset="-122"/>
          </a:endParaRPr>
        </a:p>
      </dgm:t>
    </dgm:pt>
    <dgm:pt modelId="{CCF5753D-DDA6-49F2-850C-64C9EC9260BC}">
      <dgm:prSet phldrT="[文本]"/>
      <dgm:spPr/>
      <dgm:t>
        <a:bodyPr/>
        <a:lstStyle/>
        <a:p>
          <a:r>
            <a:rPr lang="zh-CN" altLang="en-US" b="1" dirty="0" smtClean="0">
              <a:latin typeface="微软雅黑" panose="020B0503020204020204" pitchFamily="34" charset="-122"/>
              <a:ea typeface="微软雅黑" panose="020B0503020204020204" pitchFamily="34" charset="-122"/>
            </a:rPr>
            <a:t>降低土地成本</a:t>
          </a:r>
          <a:endParaRPr lang="zh-CN" altLang="en-US" b="1" dirty="0">
            <a:latin typeface="微软雅黑" panose="020B0503020204020204" pitchFamily="34" charset="-122"/>
            <a:ea typeface="微软雅黑" panose="020B0503020204020204" pitchFamily="34" charset="-122"/>
          </a:endParaRPr>
        </a:p>
      </dgm:t>
    </dgm:pt>
    <dgm:pt modelId="{0CD463E8-6BA1-4966-8FBD-74D24160D735}" cxnId="{0FCF6F2A-5696-44D0-94AA-0B8E530C7376}" type="parTrans">
      <dgm:prSet/>
      <dgm:spPr/>
      <dgm:t>
        <a:bodyPr/>
        <a:lstStyle/>
        <a:p>
          <a:endParaRPr lang="zh-CN" altLang="en-US">
            <a:latin typeface="微软雅黑" panose="020B0503020204020204" pitchFamily="34" charset="-122"/>
            <a:ea typeface="微软雅黑" panose="020B0503020204020204" pitchFamily="34" charset="-122"/>
          </a:endParaRPr>
        </a:p>
      </dgm:t>
    </dgm:pt>
    <dgm:pt modelId="{E14A454D-C2A4-40CF-BCD7-57EE1557094C}" cxnId="{0FCF6F2A-5696-44D0-94AA-0B8E530C7376}" type="sibTrans">
      <dgm:prSet/>
      <dgm:spPr/>
      <dgm:t>
        <a:bodyPr/>
        <a:lstStyle/>
        <a:p>
          <a:endParaRPr lang="zh-CN" altLang="en-US">
            <a:latin typeface="微软雅黑" panose="020B0503020204020204" pitchFamily="34" charset="-122"/>
            <a:ea typeface="微软雅黑" panose="020B0503020204020204" pitchFamily="34" charset="-122"/>
          </a:endParaRPr>
        </a:p>
      </dgm:t>
    </dgm:pt>
    <dgm:pt modelId="{D27AC517-EC5A-4C15-B409-E50451CCE78B}">
      <dgm:prSet phldrT="[文本]"/>
      <dgm:spPr/>
      <dgm:t>
        <a:bodyPr/>
        <a:lstStyle/>
        <a:p>
          <a:r>
            <a:rPr lang="zh-CN" altLang="en-US" b="1" dirty="0" smtClean="0">
              <a:latin typeface="微软雅黑" panose="020B0503020204020204" pitchFamily="34" charset="-122"/>
              <a:ea typeface="微软雅黑" panose="020B0503020204020204" pitchFamily="34" charset="-122"/>
            </a:rPr>
            <a:t>允许分割销售</a:t>
          </a:r>
          <a:endParaRPr lang="zh-CN" altLang="en-US" b="1" dirty="0">
            <a:latin typeface="微软雅黑" panose="020B0503020204020204" pitchFamily="34" charset="-122"/>
            <a:ea typeface="微软雅黑" panose="020B0503020204020204" pitchFamily="34" charset="-122"/>
          </a:endParaRPr>
        </a:p>
      </dgm:t>
    </dgm:pt>
    <dgm:pt modelId="{AB568BFE-B723-4DCA-8253-848E136FF834}" cxnId="{B501D801-3F65-4DAD-B4AB-BF1185788D56}" type="parTrans">
      <dgm:prSet/>
      <dgm:spPr/>
      <dgm:t>
        <a:bodyPr/>
        <a:lstStyle/>
        <a:p>
          <a:endParaRPr lang="zh-CN" altLang="en-US">
            <a:latin typeface="微软雅黑" panose="020B0503020204020204" pitchFamily="34" charset="-122"/>
            <a:ea typeface="微软雅黑" panose="020B0503020204020204" pitchFamily="34" charset="-122"/>
          </a:endParaRPr>
        </a:p>
      </dgm:t>
    </dgm:pt>
    <dgm:pt modelId="{F3A47385-6D32-4A42-A64D-7C62237567EC}" cxnId="{B501D801-3F65-4DAD-B4AB-BF1185788D56}" type="sibTrans">
      <dgm:prSet/>
      <dgm:spPr/>
      <dgm:t>
        <a:bodyPr/>
        <a:lstStyle/>
        <a:p>
          <a:endParaRPr lang="zh-CN" altLang="en-US">
            <a:latin typeface="微软雅黑" panose="020B0503020204020204" pitchFamily="34" charset="-122"/>
            <a:ea typeface="微软雅黑" panose="020B0503020204020204" pitchFamily="34" charset="-122"/>
          </a:endParaRPr>
        </a:p>
      </dgm:t>
    </dgm:pt>
    <dgm:pt modelId="{1A6E47C5-0D45-4E8E-9C47-FB10A4F7B991}" type="pres">
      <dgm:prSet presAssocID="{295A0F87-6745-42AF-BB17-411182262647}" presName="rootnode" presStyleCnt="0">
        <dgm:presLayoutVars>
          <dgm:chMax/>
          <dgm:chPref/>
          <dgm:dir/>
          <dgm:animLvl val="lvl"/>
        </dgm:presLayoutVars>
      </dgm:prSet>
      <dgm:spPr/>
      <dgm:t>
        <a:bodyPr/>
        <a:lstStyle/>
        <a:p>
          <a:endParaRPr lang="zh-CN" altLang="en-US"/>
        </a:p>
      </dgm:t>
    </dgm:pt>
    <dgm:pt modelId="{44FC60FB-A5A9-4FB4-8B18-4124917FF016}" type="pres">
      <dgm:prSet presAssocID="{F06A8C1C-F7B1-4068-A518-639BB82FF283}" presName="composite" presStyleCnt="0"/>
      <dgm:spPr/>
    </dgm:pt>
    <dgm:pt modelId="{F9A4C221-3569-4A50-AFF7-E68530785353}" type="pres">
      <dgm:prSet presAssocID="{F06A8C1C-F7B1-4068-A518-639BB82FF283}" presName="bentUpArrow1" presStyleLbl="alignImgPlace1" presStyleIdx="0" presStyleCnt="3"/>
      <dgm:spPr/>
    </dgm:pt>
    <dgm:pt modelId="{FB913837-3412-461E-A6D9-74EB80AC00FD}" type="pres">
      <dgm:prSet presAssocID="{F06A8C1C-F7B1-4068-A518-639BB82FF283}" presName="ParentText" presStyleLbl="node1" presStyleIdx="0" presStyleCnt="4" custScaleX="122245">
        <dgm:presLayoutVars>
          <dgm:chMax val="1"/>
          <dgm:chPref val="1"/>
          <dgm:bulletEnabled val="1"/>
        </dgm:presLayoutVars>
      </dgm:prSet>
      <dgm:spPr/>
      <dgm:t>
        <a:bodyPr/>
        <a:lstStyle/>
        <a:p>
          <a:endParaRPr lang="zh-CN" altLang="en-US"/>
        </a:p>
      </dgm:t>
    </dgm:pt>
    <dgm:pt modelId="{EB3696F4-08D5-4BF1-B0A1-46671C6F23A8}" type="pres">
      <dgm:prSet presAssocID="{F06A8C1C-F7B1-4068-A518-639BB82FF283}" presName="ChildText" presStyleLbl="revTx" presStyleIdx="0" presStyleCnt="3" custScaleX="219669" custLinFactNeighborX="30318" custLinFactNeighborY="395">
        <dgm:presLayoutVars>
          <dgm:chMax val="0"/>
          <dgm:chPref val="0"/>
          <dgm:bulletEnabled val="1"/>
        </dgm:presLayoutVars>
      </dgm:prSet>
      <dgm:spPr/>
    </dgm:pt>
    <dgm:pt modelId="{83A6C607-08ED-49C2-B072-7E3E1C929437}" type="pres">
      <dgm:prSet presAssocID="{F8693C47-A30A-4346-8E7D-38377A657C10}" presName="sibTrans" presStyleCnt="0"/>
      <dgm:spPr/>
    </dgm:pt>
    <dgm:pt modelId="{C33BF54F-B78C-4223-9D55-A4407CE3A766}" type="pres">
      <dgm:prSet presAssocID="{B384C698-A819-4EB4-A389-1BE83856AF7A}" presName="composite" presStyleCnt="0"/>
      <dgm:spPr/>
    </dgm:pt>
    <dgm:pt modelId="{A99466B4-93BB-4401-A8CC-7CC34846B6F2}" type="pres">
      <dgm:prSet presAssocID="{B384C698-A819-4EB4-A389-1BE83856AF7A}" presName="bentUpArrow1" presStyleLbl="alignImgPlace1" presStyleIdx="1" presStyleCnt="3"/>
      <dgm:spPr/>
    </dgm:pt>
    <dgm:pt modelId="{0554C639-08F5-46A3-BF9C-50D716EF2E25}" type="pres">
      <dgm:prSet presAssocID="{B384C698-A819-4EB4-A389-1BE83856AF7A}" presName="ParentText" presStyleLbl="node1" presStyleIdx="1" presStyleCnt="4" custScaleX="119533">
        <dgm:presLayoutVars>
          <dgm:chMax val="1"/>
          <dgm:chPref val="1"/>
          <dgm:bulletEnabled val="1"/>
        </dgm:presLayoutVars>
      </dgm:prSet>
      <dgm:spPr/>
      <dgm:t>
        <a:bodyPr/>
        <a:lstStyle/>
        <a:p>
          <a:endParaRPr lang="zh-CN" altLang="en-US"/>
        </a:p>
      </dgm:t>
    </dgm:pt>
    <dgm:pt modelId="{31B246E8-A6FD-47DD-9ADD-E639484B5097}" type="pres">
      <dgm:prSet presAssocID="{B384C698-A819-4EB4-A389-1BE83856AF7A}" presName="ChildText" presStyleLbl="revTx" presStyleIdx="1" presStyleCnt="3">
        <dgm:presLayoutVars>
          <dgm:chMax val="0"/>
          <dgm:chPref val="0"/>
          <dgm:bulletEnabled val="1"/>
        </dgm:presLayoutVars>
      </dgm:prSet>
      <dgm:spPr/>
    </dgm:pt>
    <dgm:pt modelId="{1640E060-4A41-4289-AA05-4DE23BFAB7E1}" type="pres">
      <dgm:prSet presAssocID="{1CC20847-ABC7-41CF-B0AD-8077B6C7FA27}" presName="sibTrans" presStyleCnt="0"/>
      <dgm:spPr/>
    </dgm:pt>
    <dgm:pt modelId="{5599D428-3022-43CB-8E6C-57C53D189A1B}" type="pres">
      <dgm:prSet presAssocID="{CCF5753D-DDA6-49F2-850C-64C9EC9260BC}" presName="composite" presStyleCnt="0"/>
      <dgm:spPr/>
    </dgm:pt>
    <dgm:pt modelId="{5508C94E-5EE6-458C-8E26-896BE255F2C2}" type="pres">
      <dgm:prSet presAssocID="{CCF5753D-DDA6-49F2-850C-64C9EC9260BC}" presName="bentUpArrow1" presStyleLbl="alignImgPlace1" presStyleIdx="2" presStyleCnt="3"/>
      <dgm:spPr/>
    </dgm:pt>
    <dgm:pt modelId="{D55ABDFA-CED9-4106-AF7D-07ACD23D9DCC}" type="pres">
      <dgm:prSet presAssocID="{CCF5753D-DDA6-49F2-850C-64C9EC9260BC}" presName="ParentText" presStyleLbl="node1" presStyleIdx="2" presStyleCnt="4" custScaleX="128405">
        <dgm:presLayoutVars>
          <dgm:chMax val="1"/>
          <dgm:chPref val="1"/>
          <dgm:bulletEnabled val="1"/>
        </dgm:presLayoutVars>
      </dgm:prSet>
      <dgm:spPr/>
      <dgm:t>
        <a:bodyPr/>
        <a:lstStyle/>
        <a:p>
          <a:endParaRPr lang="zh-CN" altLang="en-US"/>
        </a:p>
      </dgm:t>
    </dgm:pt>
    <dgm:pt modelId="{273B7F23-C829-404F-882A-65B347AB7FB0}" type="pres">
      <dgm:prSet presAssocID="{CCF5753D-DDA6-49F2-850C-64C9EC9260BC}" presName="ChildText" presStyleLbl="revTx" presStyleIdx="2" presStyleCnt="3">
        <dgm:presLayoutVars>
          <dgm:chMax val="0"/>
          <dgm:chPref val="0"/>
          <dgm:bulletEnabled val="1"/>
        </dgm:presLayoutVars>
      </dgm:prSet>
      <dgm:spPr/>
    </dgm:pt>
    <dgm:pt modelId="{CD64E1F7-7489-447B-96DB-DA3F270E4C39}" type="pres">
      <dgm:prSet presAssocID="{E14A454D-C2A4-40CF-BCD7-57EE1557094C}" presName="sibTrans" presStyleCnt="0"/>
      <dgm:spPr/>
    </dgm:pt>
    <dgm:pt modelId="{20391744-ECD2-4963-9053-DDE75965C9FD}" type="pres">
      <dgm:prSet presAssocID="{D27AC517-EC5A-4C15-B409-E50451CCE78B}" presName="composite" presStyleCnt="0"/>
      <dgm:spPr/>
    </dgm:pt>
    <dgm:pt modelId="{E8AF8C23-EA21-4153-9864-6BC7EC5FFF6C}" type="pres">
      <dgm:prSet presAssocID="{D27AC517-EC5A-4C15-B409-E50451CCE78B}" presName="ParentText" presStyleLbl="node1" presStyleIdx="3" presStyleCnt="4" custScaleX="135973">
        <dgm:presLayoutVars>
          <dgm:chMax val="1"/>
          <dgm:chPref val="1"/>
          <dgm:bulletEnabled val="1"/>
        </dgm:presLayoutVars>
      </dgm:prSet>
      <dgm:spPr/>
      <dgm:t>
        <a:bodyPr/>
        <a:lstStyle/>
        <a:p>
          <a:endParaRPr lang="zh-CN" altLang="en-US"/>
        </a:p>
      </dgm:t>
    </dgm:pt>
  </dgm:ptLst>
  <dgm:cxnLst>
    <dgm:cxn modelId="{3DD157AF-EB78-4B3E-929B-393550E970AA}" srcId="{295A0F87-6745-42AF-BB17-411182262647}" destId="{F06A8C1C-F7B1-4068-A518-639BB82FF283}" srcOrd="0" destOrd="0" parTransId="{C6C85DD2-2B9C-4A48-85C4-3C30D8668756}" sibTransId="{F8693C47-A30A-4346-8E7D-38377A657C10}"/>
    <dgm:cxn modelId="{A8EC3957-CDCB-4D6A-BB1B-EBF5D374EFBB}" type="presOf" srcId="{F06A8C1C-F7B1-4068-A518-639BB82FF283}" destId="{FB913837-3412-461E-A6D9-74EB80AC00FD}" srcOrd="0" destOrd="0" presId="urn:microsoft.com/office/officeart/2005/8/layout/StepDownProcess"/>
    <dgm:cxn modelId="{203D9029-658D-4595-8E94-77B079ED6636}" srcId="{295A0F87-6745-42AF-BB17-411182262647}" destId="{B384C698-A819-4EB4-A389-1BE83856AF7A}" srcOrd="1" destOrd="0" parTransId="{EA097687-FBB1-4387-913E-755FA0CCC2F0}" sibTransId="{1CC20847-ABC7-41CF-B0AD-8077B6C7FA27}"/>
    <dgm:cxn modelId="{F01D704A-09AB-40AE-993B-9D9651508FF0}" type="presOf" srcId="{D27AC517-EC5A-4C15-B409-E50451CCE78B}" destId="{E8AF8C23-EA21-4153-9864-6BC7EC5FFF6C}" srcOrd="0" destOrd="0" presId="urn:microsoft.com/office/officeart/2005/8/layout/StepDownProcess"/>
    <dgm:cxn modelId="{054F8918-D596-42B6-A6C6-43A885B0328C}" type="presOf" srcId="{B384C698-A819-4EB4-A389-1BE83856AF7A}" destId="{0554C639-08F5-46A3-BF9C-50D716EF2E25}" srcOrd="0" destOrd="0" presId="urn:microsoft.com/office/officeart/2005/8/layout/StepDownProcess"/>
    <dgm:cxn modelId="{B501D801-3F65-4DAD-B4AB-BF1185788D56}" srcId="{295A0F87-6745-42AF-BB17-411182262647}" destId="{D27AC517-EC5A-4C15-B409-E50451CCE78B}" srcOrd="3" destOrd="0" parTransId="{AB568BFE-B723-4DCA-8253-848E136FF834}" sibTransId="{F3A47385-6D32-4A42-A64D-7C62237567EC}"/>
    <dgm:cxn modelId="{97DACD83-44ED-42B5-A2E2-4D25B9DAF40E}" type="presOf" srcId="{CCF5753D-DDA6-49F2-850C-64C9EC9260BC}" destId="{D55ABDFA-CED9-4106-AF7D-07ACD23D9DCC}" srcOrd="0" destOrd="0" presId="urn:microsoft.com/office/officeart/2005/8/layout/StepDownProcess"/>
    <dgm:cxn modelId="{0FCF6F2A-5696-44D0-94AA-0B8E530C7376}" srcId="{295A0F87-6745-42AF-BB17-411182262647}" destId="{CCF5753D-DDA6-49F2-850C-64C9EC9260BC}" srcOrd="2" destOrd="0" parTransId="{0CD463E8-6BA1-4966-8FBD-74D24160D735}" sibTransId="{E14A454D-C2A4-40CF-BCD7-57EE1557094C}"/>
    <dgm:cxn modelId="{F8425B26-0D8A-4C82-87A0-2D2DBF5EEF7E}" type="presOf" srcId="{295A0F87-6745-42AF-BB17-411182262647}" destId="{1A6E47C5-0D45-4E8E-9C47-FB10A4F7B991}" srcOrd="0" destOrd="0" presId="urn:microsoft.com/office/officeart/2005/8/layout/StepDownProcess"/>
    <dgm:cxn modelId="{0CA6D769-2C11-4C2F-BDD3-707B4E9B32E4}" type="presParOf" srcId="{1A6E47C5-0D45-4E8E-9C47-FB10A4F7B991}" destId="{44FC60FB-A5A9-4FB4-8B18-4124917FF016}" srcOrd="0" destOrd="0" presId="urn:microsoft.com/office/officeart/2005/8/layout/StepDownProcess"/>
    <dgm:cxn modelId="{81DA875A-384C-4BFD-810B-59A477E74857}" type="presParOf" srcId="{44FC60FB-A5A9-4FB4-8B18-4124917FF016}" destId="{F9A4C221-3569-4A50-AFF7-E68530785353}" srcOrd="0" destOrd="0" presId="urn:microsoft.com/office/officeart/2005/8/layout/StepDownProcess"/>
    <dgm:cxn modelId="{0095A54F-A102-432E-A6D5-8C9C88AE0FC2}" type="presParOf" srcId="{44FC60FB-A5A9-4FB4-8B18-4124917FF016}" destId="{FB913837-3412-461E-A6D9-74EB80AC00FD}" srcOrd="1" destOrd="0" presId="urn:microsoft.com/office/officeart/2005/8/layout/StepDownProcess"/>
    <dgm:cxn modelId="{42F9CFB5-4B23-4A9E-8927-7969E199534B}" type="presParOf" srcId="{44FC60FB-A5A9-4FB4-8B18-4124917FF016}" destId="{EB3696F4-08D5-4BF1-B0A1-46671C6F23A8}" srcOrd="2" destOrd="0" presId="urn:microsoft.com/office/officeart/2005/8/layout/StepDownProcess"/>
    <dgm:cxn modelId="{7A7812C7-DAE6-4B39-BD83-86B0F3E4458A}" type="presParOf" srcId="{1A6E47C5-0D45-4E8E-9C47-FB10A4F7B991}" destId="{83A6C607-08ED-49C2-B072-7E3E1C929437}" srcOrd="1" destOrd="0" presId="urn:microsoft.com/office/officeart/2005/8/layout/StepDownProcess"/>
    <dgm:cxn modelId="{9BCC2AB1-E66C-4A5F-A474-BBF8FA6B6A45}" type="presParOf" srcId="{1A6E47C5-0D45-4E8E-9C47-FB10A4F7B991}" destId="{C33BF54F-B78C-4223-9D55-A4407CE3A766}" srcOrd="2" destOrd="0" presId="urn:microsoft.com/office/officeart/2005/8/layout/StepDownProcess"/>
    <dgm:cxn modelId="{49E37940-BEAC-4422-9D68-F706BE28E1B1}" type="presParOf" srcId="{C33BF54F-B78C-4223-9D55-A4407CE3A766}" destId="{A99466B4-93BB-4401-A8CC-7CC34846B6F2}" srcOrd="0" destOrd="0" presId="urn:microsoft.com/office/officeart/2005/8/layout/StepDownProcess"/>
    <dgm:cxn modelId="{E06F851D-C304-4EB5-8931-94989C36CF67}" type="presParOf" srcId="{C33BF54F-B78C-4223-9D55-A4407CE3A766}" destId="{0554C639-08F5-46A3-BF9C-50D716EF2E25}" srcOrd="1" destOrd="0" presId="urn:microsoft.com/office/officeart/2005/8/layout/StepDownProcess"/>
    <dgm:cxn modelId="{57580040-790C-4603-B3AE-70B3BD0E8024}" type="presParOf" srcId="{C33BF54F-B78C-4223-9D55-A4407CE3A766}" destId="{31B246E8-A6FD-47DD-9ADD-E639484B5097}" srcOrd="2" destOrd="0" presId="urn:microsoft.com/office/officeart/2005/8/layout/StepDownProcess"/>
    <dgm:cxn modelId="{DA7B9CEF-E75B-4D37-A7FD-58E7AF668D5D}" type="presParOf" srcId="{1A6E47C5-0D45-4E8E-9C47-FB10A4F7B991}" destId="{1640E060-4A41-4289-AA05-4DE23BFAB7E1}" srcOrd="3" destOrd="0" presId="urn:microsoft.com/office/officeart/2005/8/layout/StepDownProcess"/>
    <dgm:cxn modelId="{EB5BE228-5FAE-4151-A31F-F712F4EE6E9E}" type="presParOf" srcId="{1A6E47C5-0D45-4E8E-9C47-FB10A4F7B991}" destId="{5599D428-3022-43CB-8E6C-57C53D189A1B}" srcOrd="4" destOrd="0" presId="urn:microsoft.com/office/officeart/2005/8/layout/StepDownProcess"/>
    <dgm:cxn modelId="{FC0CC5C3-B9BC-4871-9A28-EB74CC56CF6C}" type="presParOf" srcId="{5599D428-3022-43CB-8E6C-57C53D189A1B}" destId="{5508C94E-5EE6-458C-8E26-896BE255F2C2}" srcOrd="0" destOrd="0" presId="urn:microsoft.com/office/officeart/2005/8/layout/StepDownProcess"/>
    <dgm:cxn modelId="{139B993A-B015-4D5C-BEB3-EF12382313B8}" type="presParOf" srcId="{5599D428-3022-43CB-8E6C-57C53D189A1B}" destId="{D55ABDFA-CED9-4106-AF7D-07ACD23D9DCC}" srcOrd="1" destOrd="0" presId="urn:microsoft.com/office/officeart/2005/8/layout/StepDownProcess"/>
    <dgm:cxn modelId="{E5C504EE-DC9C-403A-AA91-364F9D1C186D}" type="presParOf" srcId="{5599D428-3022-43CB-8E6C-57C53D189A1B}" destId="{273B7F23-C829-404F-882A-65B347AB7FB0}" srcOrd="2" destOrd="0" presId="urn:microsoft.com/office/officeart/2005/8/layout/StepDownProcess"/>
    <dgm:cxn modelId="{97F37ABF-F71F-41CF-86D4-6C4940A7DF36}" type="presParOf" srcId="{1A6E47C5-0D45-4E8E-9C47-FB10A4F7B991}" destId="{CD64E1F7-7489-447B-96DB-DA3F270E4C39}" srcOrd="5" destOrd="0" presId="urn:microsoft.com/office/officeart/2005/8/layout/StepDownProcess"/>
    <dgm:cxn modelId="{3E7FC0D3-9FCA-47C1-A0A7-B347A235C1EB}" type="presParOf" srcId="{1A6E47C5-0D45-4E8E-9C47-FB10A4F7B991}" destId="{20391744-ECD2-4963-9053-DDE75965C9FD}" srcOrd="6" destOrd="0" presId="urn:microsoft.com/office/officeart/2005/8/layout/StepDownProcess"/>
    <dgm:cxn modelId="{041933BC-B007-4C78-A1A0-52326AE90BA9}" type="presParOf" srcId="{20391744-ECD2-4963-9053-DDE75965C9FD}" destId="{E8AF8C23-EA21-4153-9864-6BC7EC5FFF6C}" srcOrd="0" destOrd="0" presId="urn:microsoft.com/office/officeart/2005/8/layout/StepDown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6EDA3-A681-446F-BEEA-7A1CBB0E46E4}">
      <dsp:nvSpPr>
        <dsp:cNvPr id="0" name=""/>
        <dsp:cNvSpPr/>
      </dsp:nvSpPr>
      <dsp:spPr>
        <a:xfrm>
          <a:off x="0" y="266157"/>
          <a:ext cx="11188888" cy="2062078"/>
        </a:xfrm>
        <a:prstGeom prst="rect">
          <a:avLst/>
        </a:prstGeom>
        <a:noFill/>
        <a:ln w="3175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6246B99F-35DD-49B3-875D-F453FED39570}">
      <dsp:nvSpPr>
        <dsp:cNvPr id="0" name=""/>
        <dsp:cNvSpPr/>
      </dsp:nvSpPr>
      <dsp:spPr>
        <a:xfrm>
          <a:off x="559444" y="0"/>
          <a:ext cx="7410926" cy="610120"/>
        </a:xfrm>
        <a:prstGeom prst="round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39" tIns="0" rIns="296039" bIns="0" numCol="1" spcCol="1270" anchor="ctr" anchorCtr="0">
          <a:noAutofit/>
        </a:bodyPr>
        <a:lstStyle/>
        <a:p>
          <a:pPr lvl="0" algn="l" defTabSz="1066800">
            <a:lnSpc>
              <a:spcPct val="90000"/>
            </a:lnSpc>
            <a:spcBef>
              <a:spcPct val="0"/>
            </a:spcBef>
            <a:spcAft>
              <a:spcPct val="35000"/>
            </a:spcAft>
          </a:pPr>
          <a:r>
            <a:rPr lang="zh-CN" altLang="en-US" sz="2400"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促进新型产业发展、推动城市品质提升</a:t>
          </a:r>
        </a:p>
      </dsp:txBody>
      <dsp:txXfrm>
        <a:off x="589228" y="29784"/>
        <a:ext cx="7351358" cy="550552"/>
      </dsp:txXfrm>
    </dsp:sp>
    <dsp:sp modelId="{8844112B-7654-4F47-BAA2-D1E1F99C8B07}">
      <dsp:nvSpPr>
        <dsp:cNvPr id="0" name=""/>
        <dsp:cNvSpPr/>
      </dsp:nvSpPr>
      <dsp:spPr>
        <a:xfrm>
          <a:off x="0" y="3250756"/>
          <a:ext cx="11188888" cy="1909285"/>
        </a:xfrm>
        <a:prstGeom prst="rect">
          <a:avLst/>
        </a:prstGeom>
        <a:solidFill>
          <a:schemeClr val="lt1">
            <a:alpha val="90000"/>
            <a:hueOff val="0"/>
            <a:satOff val="0"/>
            <a:lumOff val="0"/>
            <a:alphaOff val="0"/>
          </a:schemeClr>
        </a:solidFill>
        <a:ln w="3175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31055AB1-9971-4AF0-BDA8-B3B69BFEB13D}">
      <dsp:nvSpPr>
        <dsp:cNvPr id="0" name=""/>
        <dsp:cNvSpPr/>
      </dsp:nvSpPr>
      <dsp:spPr>
        <a:xfrm>
          <a:off x="559444" y="2907396"/>
          <a:ext cx="7542037" cy="610120"/>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39" tIns="0" rIns="296039" bIns="0" numCol="1" spcCol="1270" anchor="ctr" anchorCtr="0">
          <a:noAutofit/>
        </a:bodyPr>
        <a:lstStyle/>
        <a:p>
          <a:pPr lvl="0" algn="l" defTabSz="1066800">
            <a:lnSpc>
              <a:spcPct val="90000"/>
            </a:lnSpc>
            <a:spcBef>
              <a:spcPct val="0"/>
            </a:spcBef>
            <a:spcAft>
              <a:spcPct val="35000"/>
            </a:spcAft>
          </a:pPr>
          <a:r>
            <a:rPr lang="zh-CN" altLang="en-US" sz="2400"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整合现有产业政策、提高项目开发效率</a:t>
          </a:r>
        </a:p>
      </dsp:txBody>
      <dsp:txXfrm>
        <a:off x="589228" y="2937180"/>
        <a:ext cx="7482469" cy="550552"/>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3916646" cy="4807436"/>
        <a:chOff x="0" y="0"/>
        <a:chExt cx="13916646" cy="4807436"/>
      </a:xfrm>
    </dsp:grpSpPr>
    <dsp:sp modelId="{F9A4C221-3569-4A50-AFF7-E68530785353}">
      <dsp:nvSpPr>
        <dsp:cNvPr id="3" name="直角上箭头 2"/>
        <dsp:cNvSpPr/>
      </dsp:nvSpPr>
      <dsp:spPr bwMode="white">
        <a:xfrm rot="5400000">
          <a:off x="4120513" y="1010365"/>
          <a:ext cx="857414" cy="976135"/>
        </a:xfrm>
        <a:prstGeom prst="bentUpArrow">
          <a:avLst>
            <a:gd name="adj1" fmla="val 32840"/>
            <a:gd name="adj2" fmla="val 25000"/>
            <a:gd name="adj3" fmla="val 35780"/>
          </a:avLst>
        </a:prstGeom>
      </dsp:spPr>
      <dsp:style>
        <a:lnRef idx="2">
          <a:schemeClr val="lt1"/>
        </a:lnRef>
        <a:fillRef idx="1">
          <a:schemeClr val="accent4">
            <a:tint val="50000"/>
            <a:hueOff val="0"/>
            <a:satOff val="0"/>
            <a:lumOff val="0"/>
            <a:alpha val="100000"/>
          </a:schemeClr>
        </a:fillRef>
        <a:effectRef idx="0">
          <a:scrgbClr r="0" g="0" b="0"/>
        </a:effectRef>
        <a:fontRef idx="minor"/>
      </dsp:style>
      <dsp:txXfrm rot="5400000">
        <a:off x="4120513" y="1010365"/>
        <a:ext cx="857414" cy="976135"/>
      </dsp:txXfrm>
    </dsp:sp>
    <dsp:sp modelId="{FB913837-3412-461E-A6D9-74EB80AC00FD}">
      <dsp:nvSpPr>
        <dsp:cNvPr id="4" name="圆角矩形 3"/>
        <dsp:cNvSpPr/>
      </dsp:nvSpPr>
      <dsp:spPr bwMode="white">
        <a:xfrm>
          <a:off x="3883396" y="0"/>
          <a:ext cx="1443380" cy="1010319"/>
        </a:xfrm>
        <a:prstGeom prst="roundRect">
          <a:avLst>
            <a:gd name="adj" fmla="val 16670"/>
          </a:avLst>
        </a:prstGeom>
      </dsp:spPr>
      <dsp:style>
        <a:lnRef idx="2">
          <a:schemeClr val="lt1"/>
        </a:lnRef>
        <a:fillRef idx="1">
          <a:schemeClr val="accent4">
            <a:shade val="80000"/>
            <a:hueOff val="0"/>
            <a:satOff val="0"/>
            <a:lumOff val="0"/>
            <a:alpha val="100000"/>
          </a:schemeClr>
        </a:fillRef>
        <a:effectRef idx="0">
          <a:scrgbClr r="0" g="0" b="0"/>
        </a:effectRef>
        <a:fontRef idx="minor">
          <a:schemeClr val="lt1"/>
        </a:fontRef>
      </dsp:style>
      <dsp:txBody>
        <a:bodyPr lIns="87630" tIns="87630" rIns="87630" bIns="87630"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b="1" dirty="0" smtClean="0">
              <a:latin typeface="微软雅黑" panose="020B0503020204020204" pitchFamily="34" charset="-122"/>
              <a:ea typeface="微软雅黑" panose="020B0503020204020204" pitchFamily="34" charset="-122"/>
            </a:rPr>
            <a:t>定义</a:t>
          </a:r>
          <a:endParaRPr lang="zh-CN" altLang="en-US" b="1" dirty="0">
            <a:latin typeface="微软雅黑" panose="020B0503020204020204" pitchFamily="34" charset="-122"/>
            <a:ea typeface="微软雅黑" panose="020B0503020204020204" pitchFamily="34" charset="-122"/>
          </a:endParaRPr>
        </a:p>
      </dsp:txBody>
      <dsp:txXfrm>
        <a:off x="3883396" y="0"/>
        <a:ext cx="1443380" cy="1010319"/>
      </dsp:txXfrm>
    </dsp:sp>
    <dsp:sp modelId="{EB3696F4-08D5-4BF1-B0A1-46671C6F23A8}">
      <dsp:nvSpPr>
        <dsp:cNvPr id="5" name="矩形 4"/>
        <dsp:cNvSpPr/>
      </dsp:nvSpPr>
      <dsp:spPr bwMode="white">
        <a:xfrm>
          <a:off x="5471663" y="105299"/>
          <a:ext cx="1049777" cy="816584"/>
        </a:xfrm>
        <a:prstGeom prst="rect">
          <a:avLst/>
        </a:prstGeom>
      </dsp:spPr>
      <dsp:style>
        <a:lnRef idx="0">
          <a:schemeClr val="dk1">
            <a:alpha val="0"/>
          </a:schemeClr>
        </a:lnRef>
        <a:fillRef idx="0">
          <a:schemeClr val="lt1">
            <a:alpha val="0"/>
          </a:schemeClr>
        </a:fillRef>
        <a:effectRef idx="0">
          <a:scrgbClr r="0" g="0" b="0"/>
        </a:effectRef>
        <a:fontRef idx="minor"/>
      </dsp:style>
      <dsp:txBody>
        <a:bodyPr lIns="247650" tIns="247650" rIns="247650" bIns="24765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endParaRPr>
            <a:solidFill>
              <a:schemeClr val="tx1"/>
            </a:solidFill>
          </a:endParaRPr>
        </a:p>
      </dsp:txBody>
      <dsp:txXfrm>
        <a:off x="5471663" y="105299"/>
        <a:ext cx="1049777" cy="816584"/>
      </dsp:txXfrm>
    </dsp:sp>
    <dsp:sp modelId="{A99466B4-93BB-4401-A8CC-7CC34846B6F2}">
      <dsp:nvSpPr>
        <dsp:cNvPr id="6" name="直角上箭头 5"/>
        <dsp:cNvSpPr/>
      </dsp:nvSpPr>
      <dsp:spPr bwMode="white">
        <a:xfrm rot="5400000">
          <a:off x="5339412" y="2276070"/>
          <a:ext cx="857414" cy="976135"/>
        </a:xfrm>
        <a:prstGeom prst="bentUpArrow">
          <a:avLst>
            <a:gd name="adj1" fmla="val 32840"/>
            <a:gd name="adj2" fmla="val 25000"/>
            <a:gd name="adj3" fmla="val 35780"/>
          </a:avLst>
        </a:prstGeom>
      </dsp:spPr>
      <dsp:style>
        <a:lnRef idx="2">
          <a:schemeClr val="lt1"/>
        </a:lnRef>
        <a:fillRef idx="1">
          <a:schemeClr val="accent4">
            <a:tint val="50000"/>
            <a:hueOff val="-60000"/>
            <a:satOff val="0"/>
            <a:lumOff val="4118"/>
            <a:alpha val="100000"/>
          </a:schemeClr>
        </a:fillRef>
        <a:effectRef idx="0">
          <a:scrgbClr r="0" g="0" b="0"/>
        </a:effectRef>
        <a:fontRef idx="minor"/>
      </dsp:style>
      <dsp:txXfrm rot="5400000">
        <a:off x="5339412" y="2276070"/>
        <a:ext cx="857414" cy="976135"/>
      </dsp:txXfrm>
    </dsp:sp>
    <dsp:sp modelId="{0554C639-08F5-46A3-BF9C-50D716EF2E25}">
      <dsp:nvSpPr>
        <dsp:cNvPr id="7" name="圆角矩形 6"/>
        <dsp:cNvSpPr/>
      </dsp:nvSpPr>
      <dsp:spPr bwMode="white">
        <a:xfrm>
          <a:off x="5102295" y="1265706"/>
          <a:ext cx="1443380" cy="1010319"/>
        </a:xfrm>
        <a:prstGeom prst="roundRect">
          <a:avLst>
            <a:gd name="adj" fmla="val 16670"/>
          </a:avLst>
        </a:prstGeom>
      </dsp:spPr>
      <dsp:style>
        <a:lnRef idx="2">
          <a:schemeClr val="lt1"/>
        </a:lnRef>
        <a:fillRef idx="1">
          <a:schemeClr val="accent4">
            <a:shade val="80000"/>
            <a:hueOff val="-180000"/>
            <a:satOff val="0"/>
            <a:lumOff val="11373"/>
            <a:alpha val="100000"/>
          </a:schemeClr>
        </a:fillRef>
        <a:effectRef idx="0">
          <a:scrgbClr r="0" g="0" b="0"/>
        </a:effectRef>
        <a:fontRef idx="minor">
          <a:schemeClr val="lt1"/>
        </a:fontRef>
      </dsp:style>
      <dsp:txBody>
        <a:bodyPr lIns="87630" tIns="87630" rIns="87630" bIns="87630"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b="1" dirty="0" smtClean="0">
              <a:latin typeface="微软雅黑" panose="020B0503020204020204" pitchFamily="34" charset="-122"/>
              <a:ea typeface="微软雅黑" panose="020B0503020204020204" pitchFamily="34" charset="-122"/>
            </a:rPr>
            <a:t>提高配套比例</a:t>
          </a:r>
          <a:endParaRPr lang="zh-CN" altLang="en-US" b="1" dirty="0">
            <a:latin typeface="微软雅黑" panose="020B0503020204020204" pitchFamily="34" charset="-122"/>
            <a:ea typeface="微软雅黑" panose="020B0503020204020204" pitchFamily="34" charset="-122"/>
          </a:endParaRPr>
        </a:p>
      </dsp:txBody>
      <dsp:txXfrm>
        <a:off x="5102295" y="1265706"/>
        <a:ext cx="1443380" cy="1010319"/>
      </dsp:txXfrm>
    </dsp:sp>
    <dsp:sp modelId="{31B246E8-A6FD-47DD-9ADD-E639484B5097}">
      <dsp:nvSpPr>
        <dsp:cNvPr id="8" name="矩形 7"/>
        <dsp:cNvSpPr/>
      </dsp:nvSpPr>
      <dsp:spPr bwMode="white">
        <a:xfrm>
          <a:off x="6545675" y="1367779"/>
          <a:ext cx="1049777" cy="816584"/>
        </a:xfrm>
        <a:prstGeom prst="rect">
          <a:avLst/>
        </a:prstGeom>
      </dsp:spPr>
      <dsp:style>
        <a:lnRef idx="0">
          <a:schemeClr val="dk1">
            <a:alpha val="0"/>
          </a:schemeClr>
        </a:lnRef>
        <a:fillRef idx="0">
          <a:schemeClr val="lt1">
            <a:alpha val="0"/>
          </a:schemeClr>
        </a:fillRef>
        <a:effectRef idx="0">
          <a:scrgbClr r="0" g="0" b="0"/>
        </a:effectRef>
        <a:fontRef idx="minor"/>
      </dsp:style>
      <dsp:txBody>
        <a:bodyPr lIns="247650" tIns="247650" rIns="247650" bIns="24765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endParaRPr>
            <a:solidFill>
              <a:schemeClr val="tx1"/>
            </a:solidFill>
          </a:endParaRPr>
        </a:p>
      </dsp:txBody>
      <dsp:txXfrm>
        <a:off x="6545675" y="1367779"/>
        <a:ext cx="1049777" cy="816584"/>
      </dsp:txXfrm>
    </dsp:sp>
    <dsp:sp modelId="{5508C94E-5EE6-458C-8E26-896BE255F2C2}">
      <dsp:nvSpPr>
        <dsp:cNvPr id="9" name="直角上箭头 8"/>
        <dsp:cNvSpPr/>
      </dsp:nvSpPr>
      <dsp:spPr bwMode="white">
        <a:xfrm rot="5400000">
          <a:off x="6558311" y="3541776"/>
          <a:ext cx="857414" cy="976135"/>
        </a:xfrm>
        <a:prstGeom prst="bentUpArrow">
          <a:avLst>
            <a:gd name="adj1" fmla="val 32840"/>
            <a:gd name="adj2" fmla="val 25000"/>
            <a:gd name="adj3" fmla="val 35780"/>
          </a:avLst>
        </a:prstGeom>
      </dsp:spPr>
      <dsp:style>
        <a:lnRef idx="2">
          <a:schemeClr val="lt1"/>
        </a:lnRef>
        <a:fillRef idx="1">
          <a:schemeClr val="accent4">
            <a:tint val="50000"/>
            <a:hueOff val="-120000"/>
            <a:satOff val="0"/>
            <a:lumOff val="8235"/>
            <a:alpha val="100000"/>
          </a:schemeClr>
        </a:fillRef>
        <a:effectRef idx="0">
          <a:scrgbClr r="0" g="0" b="0"/>
        </a:effectRef>
        <a:fontRef idx="minor"/>
      </dsp:style>
      <dsp:txXfrm rot="5400000">
        <a:off x="6558311" y="3541776"/>
        <a:ext cx="857414" cy="976135"/>
      </dsp:txXfrm>
    </dsp:sp>
    <dsp:sp modelId="{D55ABDFA-CED9-4106-AF7D-07ACD23D9DCC}">
      <dsp:nvSpPr>
        <dsp:cNvPr id="10" name="圆角矩形 9"/>
        <dsp:cNvSpPr/>
      </dsp:nvSpPr>
      <dsp:spPr bwMode="white">
        <a:xfrm>
          <a:off x="6321194" y="2531411"/>
          <a:ext cx="1443380" cy="1010319"/>
        </a:xfrm>
        <a:prstGeom prst="roundRect">
          <a:avLst>
            <a:gd name="adj" fmla="val 16670"/>
          </a:avLst>
        </a:prstGeom>
      </dsp:spPr>
      <dsp:style>
        <a:lnRef idx="2">
          <a:schemeClr val="lt1"/>
        </a:lnRef>
        <a:fillRef idx="1">
          <a:schemeClr val="accent4">
            <a:shade val="80000"/>
            <a:hueOff val="-360000"/>
            <a:satOff val="0"/>
            <a:lumOff val="22745"/>
            <a:alpha val="100000"/>
          </a:schemeClr>
        </a:fillRef>
        <a:effectRef idx="0">
          <a:scrgbClr r="0" g="0" b="0"/>
        </a:effectRef>
        <a:fontRef idx="minor">
          <a:schemeClr val="lt1"/>
        </a:fontRef>
      </dsp:style>
      <dsp:txBody>
        <a:bodyPr lIns="87630" tIns="87630" rIns="87630" bIns="87630"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b="1" dirty="0" smtClean="0">
              <a:latin typeface="微软雅黑" panose="020B0503020204020204" pitchFamily="34" charset="-122"/>
              <a:ea typeface="微软雅黑" panose="020B0503020204020204" pitchFamily="34" charset="-122"/>
            </a:rPr>
            <a:t>降低土地成本</a:t>
          </a:r>
          <a:endParaRPr lang="zh-CN" altLang="en-US" b="1" dirty="0">
            <a:latin typeface="微软雅黑" panose="020B0503020204020204" pitchFamily="34" charset="-122"/>
            <a:ea typeface="微软雅黑" panose="020B0503020204020204" pitchFamily="34" charset="-122"/>
          </a:endParaRPr>
        </a:p>
      </dsp:txBody>
      <dsp:txXfrm>
        <a:off x="6321194" y="2531411"/>
        <a:ext cx="1443380" cy="1010319"/>
      </dsp:txXfrm>
    </dsp:sp>
    <dsp:sp modelId="{273B7F23-C829-404F-882A-65B347AB7FB0}">
      <dsp:nvSpPr>
        <dsp:cNvPr id="11" name="矩形 10"/>
        <dsp:cNvSpPr/>
      </dsp:nvSpPr>
      <dsp:spPr bwMode="white">
        <a:xfrm>
          <a:off x="7764574" y="2633484"/>
          <a:ext cx="1049777" cy="816584"/>
        </a:xfrm>
        <a:prstGeom prst="rect">
          <a:avLst/>
        </a:prstGeom>
      </dsp:spPr>
      <dsp:style>
        <a:lnRef idx="0">
          <a:schemeClr val="dk1">
            <a:alpha val="0"/>
          </a:schemeClr>
        </a:lnRef>
        <a:fillRef idx="0">
          <a:schemeClr val="lt1">
            <a:alpha val="0"/>
          </a:schemeClr>
        </a:fillRef>
        <a:effectRef idx="0">
          <a:scrgbClr r="0" g="0" b="0"/>
        </a:effectRef>
        <a:fontRef idx="minor"/>
      </dsp:style>
      <dsp:txBody>
        <a:bodyPr lIns="247650" tIns="247650" rIns="247650" bIns="24765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endParaRPr>
            <a:solidFill>
              <a:schemeClr val="tx1"/>
            </a:solidFill>
          </a:endParaRPr>
        </a:p>
      </dsp:txBody>
      <dsp:txXfrm>
        <a:off x="7764574" y="2633484"/>
        <a:ext cx="1049777" cy="816584"/>
      </dsp:txXfrm>
    </dsp:sp>
    <dsp:sp modelId="{E8AF8C23-EA21-4153-9864-6BC7EC5FFF6C}">
      <dsp:nvSpPr>
        <dsp:cNvPr id="12" name="圆角矩形 11"/>
        <dsp:cNvSpPr/>
      </dsp:nvSpPr>
      <dsp:spPr bwMode="white">
        <a:xfrm>
          <a:off x="8064982" y="3797117"/>
          <a:ext cx="1443380" cy="1010319"/>
        </a:xfrm>
        <a:prstGeom prst="roundRect">
          <a:avLst>
            <a:gd name="adj" fmla="val 16670"/>
          </a:avLst>
        </a:prstGeom>
      </dsp:spPr>
      <dsp:style>
        <a:lnRef idx="2">
          <a:schemeClr val="lt1"/>
        </a:lnRef>
        <a:fillRef idx="1">
          <a:schemeClr val="accent4">
            <a:shade val="80000"/>
            <a:hueOff val="-540000"/>
            <a:satOff val="0"/>
            <a:lumOff val="34118"/>
            <a:alpha val="100000"/>
          </a:schemeClr>
        </a:fillRef>
        <a:effectRef idx="0">
          <a:scrgbClr r="0" g="0" b="0"/>
        </a:effectRef>
        <a:fontRef idx="minor">
          <a:schemeClr val="lt1"/>
        </a:fontRef>
      </dsp:style>
      <dsp:txBody>
        <a:bodyPr lIns="87630" tIns="87630" rIns="87630" bIns="87630"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b="1" dirty="0" smtClean="0">
              <a:latin typeface="微软雅黑" panose="020B0503020204020204" pitchFamily="34" charset="-122"/>
              <a:ea typeface="微软雅黑" panose="020B0503020204020204" pitchFamily="34" charset="-122"/>
            </a:rPr>
            <a:t>允许分割销售</a:t>
          </a:r>
          <a:endParaRPr lang="zh-CN" altLang="en-US" b="1" dirty="0">
            <a:latin typeface="微软雅黑" panose="020B0503020204020204" pitchFamily="34" charset="-122"/>
            <a:ea typeface="微软雅黑" panose="020B0503020204020204" pitchFamily="34" charset="-122"/>
          </a:endParaRPr>
        </a:p>
      </dsp:txBody>
      <dsp:txXfrm>
        <a:off x="8064982" y="3797117"/>
        <a:ext cx="1443380" cy="101031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tL"/>
          <dgm:param type="flowDir" val="row"/>
        </dgm:alg>
      </dgm:if>
      <dgm:else name="Name2">
        <dgm:alg type="snake">
          <dgm:param type="bkpt" val="fixed"/>
          <dgm:param type="bkPtFixedVal" val="1"/>
          <dgm:param type="off" val="off"/>
          <dgm:param type="grDir" val="tR"/>
          <dgm:param type="flowDir" val="row"/>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type="bentUpArrow" r:blip="" rot="90">
                    <dgm:adjLst>
                      <dgm:adj idx="1" val="0.3284"/>
                      <dgm:adj idx="2" val="0.25"/>
                      <dgm:adj idx="3" val="0.3578"/>
                    </dgm:adjLst>
                  </dgm:shape>
                </dgm:if>
                <dgm:else name="Name13">
                  <dgm:shape xmlns:r="http://schemas.openxmlformats.org/officeDocument/2006/relationships" type="bentArrow" r:blip="" rot="180">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452002-7FB8-4F22-B2A0-1083A77A3C1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9F7277-2A19-4F93-A413-02401376937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54BDDFF-9C74-45EE-AD90-2B14BDC1031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F7995CE-EA4D-40AC-ABD6-797122580E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3B31C9C-EA99-4F48-8AED-90DDE1334C4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995CE-EA4D-40AC-ABD6-797122580E9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31C9C-EA99-4F48-8AED-90DDE1334C4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995CE-EA4D-40AC-ABD6-797122580E9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31C9C-EA99-4F48-8AED-90DDE1334C4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3.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任意多边形 35"/>
          <p:cNvSpPr/>
          <p:nvPr/>
        </p:nvSpPr>
        <p:spPr>
          <a:xfrm rot="2700000">
            <a:off x="4507223" y="-1588848"/>
            <a:ext cx="3177271" cy="3177271"/>
          </a:xfrm>
          <a:custGeom>
            <a:avLst/>
            <a:gdLst>
              <a:gd name="connsiteX0" fmla="*/ 0 w 3177271"/>
              <a:gd name="connsiteY0" fmla="*/ 3166723 h 3177271"/>
              <a:gd name="connsiteX1" fmla="*/ 3166723 w 3177271"/>
              <a:gd name="connsiteY1" fmla="*/ 0 h 3177271"/>
              <a:gd name="connsiteX2" fmla="*/ 3177271 w 3177271"/>
              <a:gd name="connsiteY2" fmla="*/ 0 h 3177271"/>
              <a:gd name="connsiteX3" fmla="*/ 3177271 w 3177271"/>
              <a:gd name="connsiteY3" fmla="*/ 3177271 h 3177271"/>
              <a:gd name="connsiteX4" fmla="*/ 0 w 3177271"/>
              <a:gd name="connsiteY4" fmla="*/ 3177271 h 31772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7271" h="3177271">
                <a:moveTo>
                  <a:pt x="0" y="3166723"/>
                </a:moveTo>
                <a:lnTo>
                  <a:pt x="3166723" y="0"/>
                </a:lnTo>
                <a:lnTo>
                  <a:pt x="3177271" y="0"/>
                </a:lnTo>
                <a:lnTo>
                  <a:pt x="3177271" y="3177271"/>
                </a:lnTo>
                <a:lnTo>
                  <a:pt x="0" y="3177271"/>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9" name="文本框 18"/>
          <p:cNvSpPr txBox="1"/>
          <p:nvPr/>
        </p:nvSpPr>
        <p:spPr>
          <a:xfrm>
            <a:off x="0" y="2737485"/>
            <a:ext cx="12191365" cy="1568450"/>
          </a:xfrm>
          <a:prstGeom prst="rect">
            <a:avLst/>
          </a:prstGeom>
          <a:noFill/>
        </p:spPr>
        <p:txBody>
          <a:bodyPr wrap="square" rtlCol="0">
            <a:spAutoFit/>
          </a:bodyPr>
          <a:lstStyle/>
          <a:p>
            <a:pPr lvl="0" algn="ctr">
              <a:lnSpc>
                <a:spcPct val="150000"/>
              </a:lnSpc>
              <a:defRPr/>
            </a:pPr>
            <a:r>
              <a:rPr sz="3200" b="1" dirty="0">
                <a:solidFill>
                  <a:srgbClr val="3A3A3A"/>
                </a:solidFill>
                <a:latin typeface="微软雅黑" panose="020B0503020204020204" pitchFamily="34" charset="-122"/>
                <a:ea typeface="微软雅黑" panose="020B0503020204020204" pitchFamily="34" charset="-122"/>
              </a:rPr>
              <a:t>《关于支持新型产业用地高效复合利用暂行办法》</a:t>
            </a:r>
            <a:endParaRPr sz="3200" b="1" dirty="0">
              <a:solidFill>
                <a:srgbClr val="3A3A3A"/>
              </a:solidFill>
              <a:latin typeface="微软雅黑" panose="020B0503020204020204" pitchFamily="34" charset="-122"/>
              <a:ea typeface="微软雅黑" panose="020B0503020204020204" pitchFamily="34" charset="-122"/>
            </a:endParaRPr>
          </a:p>
          <a:p>
            <a:pPr lvl="0" algn="ctr">
              <a:lnSpc>
                <a:spcPct val="150000"/>
              </a:lnSpc>
              <a:defRPr/>
            </a:pPr>
            <a:r>
              <a:rPr lang="zh-CN" altLang="en-US" sz="3200" b="1" dirty="0">
                <a:solidFill>
                  <a:srgbClr val="3A3A3A"/>
                </a:solidFill>
                <a:latin typeface="微软雅黑" panose="020B0503020204020204" pitchFamily="34" charset="-122"/>
                <a:ea typeface="微软雅黑" panose="020B0503020204020204" pitchFamily="34" charset="-122"/>
              </a:rPr>
              <a:t>政策解读</a:t>
            </a:r>
            <a:endParaRPr lang="zh-CN" altLang="en-US" sz="3200" b="1" dirty="0">
              <a:solidFill>
                <a:srgbClr val="3A3A3A"/>
              </a:solidFill>
              <a:latin typeface="微软雅黑" panose="020B0503020204020204" pitchFamily="34" charset="-122"/>
              <a:ea typeface="微软雅黑" panose="020B0503020204020204" pitchFamily="34" charset="-122"/>
            </a:endParaRPr>
          </a:p>
        </p:txBody>
      </p:sp>
      <p:sp>
        <p:nvSpPr>
          <p:cNvPr id="30" name="任意多边形 29"/>
          <p:cNvSpPr/>
          <p:nvPr/>
        </p:nvSpPr>
        <p:spPr>
          <a:xfrm rot="2700000">
            <a:off x="10977245" y="4732655"/>
            <a:ext cx="1616710" cy="2803525"/>
          </a:xfrm>
          <a:custGeom>
            <a:avLst/>
            <a:gdLst>
              <a:gd name="connsiteX0" fmla="*/ 0 w 307527"/>
              <a:gd name="connsiteY0" fmla="*/ 0 h 532977"/>
              <a:gd name="connsiteX1" fmla="*/ 307527 w 307527"/>
              <a:gd name="connsiteY1" fmla="*/ 307527 h 532977"/>
              <a:gd name="connsiteX2" fmla="*/ 82077 w 307527"/>
              <a:gd name="connsiteY2" fmla="*/ 532977 h 532977"/>
              <a:gd name="connsiteX3" fmla="*/ 0 w 307527"/>
              <a:gd name="connsiteY3" fmla="*/ 532977 h 532977"/>
            </a:gdLst>
            <a:ahLst/>
            <a:cxnLst>
              <a:cxn ang="0">
                <a:pos x="connsiteX0" y="connsiteY0"/>
              </a:cxn>
              <a:cxn ang="0">
                <a:pos x="connsiteX1" y="connsiteY1"/>
              </a:cxn>
              <a:cxn ang="0">
                <a:pos x="connsiteX2" y="connsiteY2"/>
              </a:cxn>
              <a:cxn ang="0">
                <a:pos x="connsiteX3" y="connsiteY3"/>
              </a:cxn>
            </a:cxnLst>
            <a:rect l="l" t="t" r="r" b="b"/>
            <a:pathLst>
              <a:path w="307527" h="532977">
                <a:moveTo>
                  <a:pt x="0" y="0"/>
                </a:moveTo>
                <a:lnTo>
                  <a:pt x="307527" y="307527"/>
                </a:lnTo>
                <a:lnTo>
                  <a:pt x="82077" y="532977"/>
                </a:lnTo>
                <a:lnTo>
                  <a:pt x="0" y="532977"/>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761552" y="157097"/>
            <a:ext cx="5836956" cy="527050"/>
          </a:xfrm>
          <a:prstGeom prst="rect">
            <a:avLst/>
          </a:prstGeom>
          <a:noFill/>
          <a:ln w="9525">
            <a:noFill/>
            <a:miter lim="800000"/>
          </a:ln>
        </p:spPr>
        <p:txBody>
          <a:bodyPr wrap="square" lIns="96907" tIns="48453" rIns="96907" bIns="48453">
            <a:spAutoFit/>
          </a:bodyPr>
          <a:lstStyle/>
          <a:p>
            <a:r>
              <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rPr>
              <a:t>政策出台背景</a:t>
            </a:r>
            <a:endPar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endParaRPr>
          </a:p>
        </p:txBody>
      </p:sp>
      <p:sp>
        <p:nvSpPr>
          <p:cNvPr id="10" name="矩形 9"/>
          <p:cNvSpPr/>
          <p:nvPr/>
        </p:nvSpPr>
        <p:spPr>
          <a:xfrm>
            <a:off x="0" y="205292"/>
            <a:ext cx="704852" cy="4384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微软雅黑" panose="020B0503020204020204" pitchFamily="34" charset="-122"/>
              <a:ea typeface="微软雅黑" panose="020B0503020204020204" pitchFamily="34" charset="-122"/>
            </a:endParaRPr>
          </a:p>
        </p:txBody>
      </p:sp>
      <p:sp>
        <p:nvSpPr>
          <p:cNvPr id="26" name="矩形: 圆角 17"/>
          <p:cNvSpPr/>
          <p:nvPr/>
        </p:nvSpPr>
        <p:spPr>
          <a:xfrm>
            <a:off x="894080" y="2237105"/>
            <a:ext cx="1930400" cy="73723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圆角 18"/>
          <p:cNvSpPr/>
          <p:nvPr/>
        </p:nvSpPr>
        <p:spPr>
          <a:xfrm>
            <a:off x="3301365" y="1491615"/>
            <a:ext cx="7901940" cy="45466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1400" b="1" dirty="0">
                <a:solidFill>
                  <a:srgbClr val="282828"/>
                </a:solidFill>
                <a:latin typeface="微软雅黑" panose="020B0503020204020204" pitchFamily="34" charset="-122"/>
                <a:ea typeface="微软雅黑" panose="020B0503020204020204" pitchFamily="34" charset="-122"/>
              </a:rPr>
              <a:t>《关于支持国家级新区深化改革创新加快推动高质量发展的指导意见》（国办发〔2019〕58号）</a:t>
            </a:r>
            <a:endParaRPr sz="1400" b="1" dirty="0">
              <a:solidFill>
                <a:srgbClr val="282828"/>
              </a:solidFill>
              <a:latin typeface="微软雅黑" panose="020B0503020204020204" pitchFamily="34" charset="-122"/>
              <a:ea typeface="微软雅黑" panose="020B0503020204020204" pitchFamily="34" charset="-122"/>
            </a:endParaRPr>
          </a:p>
        </p:txBody>
      </p:sp>
      <p:sp>
        <p:nvSpPr>
          <p:cNvPr id="28" name="矩形 27"/>
          <p:cNvSpPr/>
          <p:nvPr/>
        </p:nvSpPr>
        <p:spPr>
          <a:xfrm>
            <a:off x="884555" y="2315210"/>
            <a:ext cx="1949450" cy="583565"/>
          </a:xfrm>
          <a:prstGeom prst="rect">
            <a:avLst/>
          </a:prstGeom>
        </p:spPr>
        <p:txBody>
          <a:bodyPr wrap="square">
            <a:spAutoFit/>
          </a:bodyPr>
          <a:lstStyle/>
          <a:p>
            <a:pPr algn="ctr"/>
            <a:r>
              <a:rPr lang="zh-CN" altLang="en-US" sz="1600" b="1" dirty="0" smtClean="0">
                <a:solidFill>
                  <a:srgbClr val="4B4B4B"/>
                </a:solidFill>
                <a:latin typeface="微软雅黑" panose="020B0503020204020204" pitchFamily="34" charset="-122"/>
                <a:ea typeface="微软雅黑" panose="020B0503020204020204" pitchFamily="34" charset="-122"/>
              </a:rPr>
              <a:t>国家及天津市相关政策文件</a:t>
            </a:r>
            <a:endParaRPr lang="zh-CN" altLang="en-US" sz="1600" b="1" dirty="0" smtClean="0">
              <a:solidFill>
                <a:srgbClr val="4B4B4B"/>
              </a:solidFill>
              <a:latin typeface="微软雅黑" panose="020B0503020204020204" pitchFamily="34" charset="-122"/>
              <a:ea typeface="微软雅黑" panose="020B0503020204020204" pitchFamily="34" charset="-122"/>
            </a:endParaRPr>
          </a:p>
        </p:txBody>
      </p:sp>
      <p:sp>
        <p:nvSpPr>
          <p:cNvPr id="31" name="矩形: 圆角 18"/>
          <p:cNvSpPr/>
          <p:nvPr/>
        </p:nvSpPr>
        <p:spPr>
          <a:xfrm>
            <a:off x="3301365" y="2765425"/>
            <a:ext cx="7901940" cy="45466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1400" b="1" dirty="0">
                <a:solidFill>
                  <a:srgbClr val="282828"/>
                </a:solidFill>
                <a:latin typeface="微软雅黑" panose="020B0503020204020204" pitchFamily="34" charset="-122"/>
                <a:ea typeface="微软雅黑" panose="020B0503020204020204" pitchFamily="34" charset="-122"/>
              </a:rPr>
              <a:t>《关于支持新产业新业态发展促进大众创业万众创新用地的意见》（国土资规〔2015〕5号）</a:t>
            </a:r>
            <a:endParaRPr sz="1400" b="1" dirty="0">
              <a:solidFill>
                <a:srgbClr val="282828"/>
              </a:solidFill>
              <a:latin typeface="微软雅黑" panose="020B0503020204020204" pitchFamily="34" charset="-122"/>
              <a:ea typeface="微软雅黑" panose="020B0503020204020204" pitchFamily="34" charset="-122"/>
            </a:endParaRPr>
          </a:p>
        </p:txBody>
      </p:sp>
      <p:sp>
        <p:nvSpPr>
          <p:cNvPr id="34" name="矩形: 圆角 18"/>
          <p:cNvSpPr/>
          <p:nvPr/>
        </p:nvSpPr>
        <p:spPr>
          <a:xfrm>
            <a:off x="3301365" y="3411220"/>
            <a:ext cx="7901940" cy="45466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a:buClrTx/>
              <a:buSzTx/>
              <a:buFontTx/>
            </a:pPr>
            <a:r>
              <a:rPr sz="1400" b="1" dirty="0">
                <a:solidFill>
                  <a:srgbClr val="282828"/>
                </a:solidFill>
                <a:latin typeface="微软雅黑" panose="020B0503020204020204" pitchFamily="34" charset="-122"/>
                <a:ea typeface="微软雅黑" panose="020B0503020204020204" pitchFamily="34" charset="-122"/>
                <a:sym typeface="+mn-ea"/>
              </a:rPr>
              <a:t>《天津市优化工业用地管理促进产业结构调整升级实施办法》（津政办发〔2018〕55号）</a:t>
            </a:r>
            <a:endParaRPr sz="1400" b="1" dirty="0">
              <a:solidFill>
                <a:srgbClr val="282828"/>
              </a:solidFill>
              <a:latin typeface="微软雅黑" panose="020B0503020204020204" pitchFamily="34" charset="-122"/>
              <a:ea typeface="微软雅黑" panose="020B0503020204020204" pitchFamily="34" charset="-122"/>
              <a:sym typeface="+mn-ea"/>
            </a:endParaRPr>
          </a:p>
        </p:txBody>
      </p:sp>
      <p:sp>
        <p:nvSpPr>
          <p:cNvPr id="36" name="矩形: 圆角 18"/>
          <p:cNvSpPr/>
          <p:nvPr/>
        </p:nvSpPr>
        <p:spPr>
          <a:xfrm>
            <a:off x="3301365" y="2134870"/>
            <a:ext cx="7901940" cy="45466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sz="1400" b="1" dirty="0">
                <a:solidFill>
                  <a:srgbClr val="282828"/>
                </a:solidFill>
                <a:latin typeface="微软雅黑" panose="020B0503020204020204" pitchFamily="34" charset="-122"/>
                <a:ea typeface="微软雅黑" panose="020B0503020204020204" pitchFamily="34" charset="-122"/>
              </a:rPr>
              <a:t>《加快推进新时代滨海新区高质量发展的意见》（津党发〔2019〕23号）</a:t>
            </a:r>
            <a:endParaRPr sz="1400" b="1" dirty="0">
              <a:solidFill>
                <a:srgbClr val="282828"/>
              </a:solidFill>
              <a:latin typeface="微软雅黑" panose="020B0503020204020204" pitchFamily="34" charset="-122"/>
              <a:ea typeface="微软雅黑" panose="020B0503020204020204" pitchFamily="34" charset="-122"/>
            </a:endParaRPr>
          </a:p>
        </p:txBody>
      </p:sp>
      <p:sp>
        <p:nvSpPr>
          <p:cNvPr id="43" name="矩形: 圆角 18"/>
          <p:cNvSpPr/>
          <p:nvPr/>
        </p:nvSpPr>
        <p:spPr>
          <a:xfrm>
            <a:off x="3301365" y="5053965"/>
            <a:ext cx="7901940" cy="45466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b="1" dirty="0">
                <a:solidFill>
                  <a:srgbClr val="282828"/>
                </a:solidFill>
                <a:latin typeface="微软雅黑" panose="020B0503020204020204" pitchFamily="34" charset="-122"/>
                <a:ea typeface="微软雅黑" panose="020B0503020204020204" pitchFamily="34" charset="-122"/>
              </a:rPr>
              <a:t>上海、深圳、东莞、广州等多地已研究制定新型产业用地相关政策</a:t>
            </a:r>
            <a:endParaRPr lang="zh-CN" altLang="en-US" sz="1400" b="1" dirty="0">
              <a:solidFill>
                <a:srgbClr val="282828"/>
              </a:solidFill>
              <a:latin typeface="微软雅黑" panose="020B0503020204020204" pitchFamily="34" charset="-122"/>
              <a:ea typeface="微软雅黑" panose="020B0503020204020204" pitchFamily="34" charset="-122"/>
            </a:endParaRPr>
          </a:p>
        </p:txBody>
      </p:sp>
      <p:cxnSp>
        <p:nvCxnSpPr>
          <p:cNvPr id="44" name="直接连接符 43"/>
          <p:cNvCxnSpPr>
            <a:endCxn id="43" idx="1"/>
          </p:cNvCxnSpPr>
          <p:nvPr/>
        </p:nvCxnSpPr>
        <p:spPr>
          <a:xfrm flipV="1">
            <a:off x="2802255" y="5295265"/>
            <a:ext cx="499110" cy="254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4" name="左大括号 3"/>
          <p:cNvSpPr/>
          <p:nvPr/>
        </p:nvSpPr>
        <p:spPr>
          <a:xfrm>
            <a:off x="2865120" y="1709420"/>
            <a:ext cx="431800" cy="1981200"/>
          </a:xfrm>
          <a:prstGeom prst="leftBrace">
            <a:avLst/>
          </a:prstGeom>
          <a:ln w="95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7" name="矩形: 圆角 17"/>
          <p:cNvSpPr/>
          <p:nvPr/>
        </p:nvSpPr>
        <p:spPr>
          <a:xfrm>
            <a:off x="882015" y="4911090"/>
            <a:ext cx="1930400" cy="73723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872490" y="4989195"/>
            <a:ext cx="1949450" cy="583565"/>
          </a:xfrm>
          <a:prstGeom prst="rect">
            <a:avLst/>
          </a:prstGeom>
        </p:spPr>
        <p:txBody>
          <a:bodyPr wrap="square">
            <a:spAutoFit/>
          </a:bodyPr>
          <a:p>
            <a:pPr algn="ctr"/>
            <a:r>
              <a:rPr lang="zh-CN" altLang="en-US" sz="1600" b="1" dirty="0" smtClean="0">
                <a:solidFill>
                  <a:srgbClr val="4B4B4B"/>
                </a:solidFill>
                <a:latin typeface="微软雅黑" panose="020B0503020204020204" pitchFamily="34" charset="-122"/>
                <a:ea typeface="微软雅黑" panose="020B0503020204020204" pitchFamily="34" charset="-122"/>
              </a:rPr>
              <a:t>国内其他省市</a:t>
            </a:r>
            <a:endParaRPr lang="zh-CN" altLang="en-US" sz="1600" b="1" dirty="0" smtClean="0">
              <a:solidFill>
                <a:srgbClr val="4B4B4B"/>
              </a:solidFill>
              <a:latin typeface="微软雅黑" panose="020B0503020204020204" pitchFamily="34" charset="-122"/>
              <a:ea typeface="微软雅黑" panose="020B0503020204020204" pitchFamily="34" charset="-122"/>
            </a:endParaRPr>
          </a:p>
          <a:p>
            <a:pPr algn="ctr"/>
            <a:r>
              <a:rPr lang="zh-CN" altLang="en-US" sz="1600" b="1" dirty="0" smtClean="0">
                <a:solidFill>
                  <a:srgbClr val="4B4B4B"/>
                </a:solidFill>
                <a:latin typeface="微软雅黑" panose="020B0503020204020204" pitchFamily="34" charset="-122"/>
                <a:ea typeface="微软雅黑" panose="020B0503020204020204" pitchFamily="34" charset="-122"/>
              </a:rPr>
              <a:t>先进经验</a:t>
            </a:r>
            <a:endParaRPr lang="zh-CN" altLang="en-US" sz="1600" b="1" dirty="0" smtClean="0">
              <a:solidFill>
                <a:srgbClr val="4B4B4B"/>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584214" y="1030379"/>
          <a:ext cx="11188888" cy="581739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矩形 5"/>
          <p:cNvSpPr/>
          <p:nvPr/>
        </p:nvSpPr>
        <p:spPr>
          <a:xfrm>
            <a:off x="664027" y="1761923"/>
            <a:ext cx="10943759" cy="1337945"/>
          </a:xfrm>
          <a:prstGeom prst="rect">
            <a:avLst/>
          </a:prstGeom>
        </p:spPr>
        <p:txBody>
          <a:bodyPr wrap="square">
            <a:spAutoFit/>
          </a:bodyPr>
          <a:lstStyle/>
          <a:p>
            <a:pPr indent="304800">
              <a:lnSpc>
                <a:spcPct val="150000"/>
              </a:lnSpc>
              <a:spcAft>
                <a:spcPts val="0"/>
              </a:spcAft>
            </a:pPr>
            <a:r>
              <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出台新型产业用地（</a:t>
            </a:r>
            <a:r>
              <a:rPr lang="en-US" altLang="zh-CN"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M0</a:t>
            </a:r>
            <a:r>
              <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政策，以招引规模大、效益好、运营能力强的优质平台商进行成规模、高品质开发为主攻方向，既能够为打造一批高品质的新型产业孵化器、加速器提供空间保障，也顺应了新业态、新产业持续快速发展的市场需求，有利于进一步加快推动滨海新区高质量发展。</a:t>
            </a:r>
            <a:endParaRPr lang="zh-CN" altLang="zh-CN" b="1"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endParaRPr>
          </a:p>
        </p:txBody>
      </p:sp>
      <p:sp>
        <p:nvSpPr>
          <p:cNvPr id="8" name="矩形 7"/>
          <p:cNvSpPr/>
          <p:nvPr/>
        </p:nvSpPr>
        <p:spPr>
          <a:xfrm>
            <a:off x="664027" y="4658818"/>
            <a:ext cx="11032673" cy="1753235"/>
          </a:xfrm>
          <a:prstGeom prst="rect">
            <a:avLst/>
          </a:prstGeom>
        </p:spPr>
        <p:txBody>
          <a:bodyPr wrap="square">
            <a:spAutoFit/>
          </a:bodyPr>
          <a:lstStyle/>
          <a:p>
            <a:pPr>
              <a:lnSpc>
                <a:spcPct val="150000"/>
              </a:lnSpc>
            </a:pPr>
            <a:r>
              <a:rPr lang="en-US" altLang="zh-CN"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      </a:t>
            </a:r>
            <a:r>
              <a:rPr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该政策的出台使滨海新区成为华北地区第一个出台新型产业用地鼓励政策的地区，西安、廊坊等地区多次来新区对接学习，并参照新区经验，也出台了对应新型产业用地政策，这充分体现了滨海新区综合配套改革试验区先行先试的制度优势，成为滨海新区一个新的制度创新品牌。</a:t>
            </a:r>
            <a:r>
              <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 </a:t>
            </a:r>
            <a:endPar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endParaRPr>
          </a:p>
          <a:p>
            <a:pPr>
              <a:lnSpc>
                <a:spcPct val="150000"/>
              </a:lnSpc>
            </a:pPr>
            <a:endParaRPr lang="zh-CN" altLang="zh-CN"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endParaRPr>
          </a:p>
        </p:txBody>
      </p:sp>
      <p:sp>
        <p:nvSpPr>
          <p:cNvPr id="9" name="Rectangle 5"/>
          <p:cNvSpPr>
            <a:spLocks noChangeArrowheads="1"/>
          </p:cNvSpPr>
          <p:nvPr/>
        </p:nvSpPr>
        <p:spPr bwMode="auto">
          <a:xfrm>
            <a:off x="761552" y="157097"/>
            <a:ext cx="5836956" cy="527050"/>
          </a:xfrm>
          <a:prstGeom prst="rect">
            <a:avLst/>
          </a:prstGeom>
          <a:noFill/>
          <a:ln w="9525">
            <a:noFill/>
            <a:miter lim="800000"/>
          </a:ln>
        </p:spPr>
        <p:txBody>
          <a:bodyPr wrap="square" lIns="96907" tIns="48453" rIns="96907" bIns="48453">
            <a:spAutoFit/>
          </a:bodyPr>
          <a:lstStyle/>
          <a:p>
            <a:r>
              <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rPr>
              <a:t>政策的目的和意义</a:t>
            </a:r>
            <a:endPar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endParaRPr>
          </a:p>
        </p:txBody>
      </p:sp>
      <p:sp>
        <p:nvSpPr>
          <p:cNvPr id="10" name="矩形 9"/>
          <p:cNvSpPr/>
          <p:nvPr/>
        </p:nvSpPr>
        <p:spPr>
          <a:xfrm>
            <a:off x="0" y="205292"/>
            <a:ext cx="704852" cy="4384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3742855" name="图片 2" descr="C:\Users\user\Desktop\附件：新型产业试点范围示意图111.jpg附件：新型产业试点范围示意图111"/>
          <p:cNvPicPr>
            <a:picLocks noChangeAspect="1"/>
          </p:cNvPicPr>
          <p:nvPr/>
        </p:nvPicPr>
        <p:blipFill>
          <a:blip r:embed="rId1"/>
          <a:stretch>
            <a:fillRect/>
          </a:stretch>
        </p:blipFill>
        <p:spPr>
          <a:xfrm>
            <a:off x="2774315" y="1957070"/>
            <a:ext cx="6517640" cy="4888230"/>
          </a:xfrm>
          <a:prstGeom prst="rect">
            <a:avLst/>
          </a:prstGeom>
          <a:noFill/>
          <a:ln w="9525">
            <a:noFill/>
          </a:ln>
        </p:spPr>
      </p:pic>
      <p:sp>
        <p:nvSpPr>
          <p:cNvPr id="2" name="Rectangle 5"/>
          <p:cNvSpPr>
            <a:spLocks noChangeArrowheads="1"/>
          </p:cNvSpPr>
          <p:nvPr/>
        </p:nvSpPr>
        <p:spPr bwMode="auto">
          <a:xfrm>
            <a:off x="761552" y="157097"/>
            <a:ext cx="5836956" cy="527050"/>
          </a:xfrm>
          <a:prstGeom prst="rect">
            <a:avLst/>
          </a:prstGeom>
          <a:noFill/>
          <a:ln w="9525">
            <a:noFill/>
            <a:miter lim="800000"/>
          </a:ln>
        </p:spPr>
        <p:txBody>
          <a:bodyPr wrap="square" lIns="96907" tIns="48453" rIns="96907" bIns="48453">
            <a:spAutoFit/>
          </a:bodyPr>
          <a:p>
            <a:r>
              <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rPr>
              <a:t>政策试点范围</a:t>
            </a:r>
            <a:endPar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endParaRPr>
          </a:p>
        </p:txBody>
      </p:sp>
      <p:sp>
        <p:nvSpPr>
          <p:cNvPr id="3" name="矩形 2"/>
          <p:cNvSpPr/>
          <p:nvPr/>
        </p:nvSpPr>
        <p:spPr>
          <a:xfrm>
            <a:off x="0" y="205292"/>
            <a:ext cx="704852" cy="4384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415925" y="591185"/>
            <a:ext cx="11235055" cy="1337945"/>
          </a:xfrm>
          <a:prstGeom prst="rect">
            <a:avLst/>
          </a:prstGeom>
          <a:noFill/>
        </p:spPr>
        <p:txBody>
          <a:bodyPr wrap="square" rtlCol="0" anchor="t">
            <a:spAutoFit/>
          </a:bodyPr>
          <a:p>
            <a:pPr indent="457200" fontAlgn="auto">
              <a:lnSpc>
                <a:spcPct val="150000"/>
              </a:lnSpc>
              <a:extLst>
                <a:ext uri="{35155182-B16C-46BC-9424-99874614C6A1}">
                  <wpsdc:indentchars xmlns:wpsdc="http://www.wps.cn/officeDocument/2017/drawingmlCustomData" val="200" checksum="59296752"/>
                </a:ext>
              </a:extLst>
            </a:pPr>
            <a:r>
              <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rPr>
              <a:t>按照试点运行、政策成熟后推广的原则，适用范围仅限于经开区(东区、滨海-中关村、响螺湾和于家堡地区)、高新区（华苑片区、海洋片区）、中新天津生态城、保税区空港片区、东疆保税港区范围（具体位置见附图）。根据经济发展需要，经区政府批准后，可扩大政策适用范围。</a:t>
            </a:r>
            <a:endPar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205292"/>
            <a:ext cx="704852" cy="4384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微软雅黑" panose="020B0503020204020204" pitchFamily="34" charset="-122"/>
              <a:ea typeface="微软雅黑" panose="020B0503020204020204" pitchFamily="34" charset="-122"/>
            </a:endParaRPr>
          </a:p>
        </p:txBody>
      </p:sp>
      <p:sp>
        <p:nvSpPr>
          <p:cNvPr id="4" name="Rectangle 5"/>
          <p:cNvSpPr>
            <a:spLocks noChangeArrowheads="1"/>
          </p:cNvSpPr>
          <p:nvPr/>
        </p:nvSpPr>
        <p:spPr bwMode="auto">
          <a:xfrm>
            <a:off x="761552" y="157097"/>
            <a:ext cx="5836956" cy="527050"/>
          </a:xfrm>
          <a:prstGeom prst="rect">
            <a:avLst/>
          </a:prstGeom>
          <a:noFill/>
          <a:ln w="9525">
            <a:noFill/>
            <a:miter lim="800000"/>
          </a:ln>
        </p:spPr>
        <p:txBody>
          <a:bodyPr wrap="square" lIns="96907" tIns="48453" rIns="96907" bIns="48453">
            <a:spAutoFit/>
          </a:bodyPr>
          <a:p>
            <a:r>
              <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rPr>
              <a:t>政策主要内容</a:t>
            </a:r>
            <a:endPar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endParaRPr>
          </a:p>
        </p:txBody>
      </p:sp>
      <p:sp>
        <p:nvSpPr>
          <p:cNvPr id="27" name="文本框 26"/>
          <p:cNvSpPr txBox="1"/>
          <p:nvPr/>
        </p:nvSpPr>
        <p:spPr>
          <a:xfrm>
            <a:off x="743585" y="683895"/>
            <a:ext cx="11235055" cy="922020"/>
          </a:xfrm>
          <a:prstGeom prst="rect">
            <a:avLst/>
          </a:prstGeom>
          <a:noFill/>
        </p:spPr>
        <p:txBody>
          <a:bodyPr wrap="square" rtlCol="0" anchor="t">
            <a:spAutoFit/>
          </a:bodyPr>
          <a:p>
            <a:pPr indent="584200" fontAlgn="auto">
              <a:lnSpc>
                <a:spcPct val="150000"/>
              </a:lnSpc>
            </a:pPr>
            <a:r>
              <a:rPr dirty="0">
                <a:latin typeface="微软雅黑" panose="020B0503020204020204" pitchFamily="34" charset="-122"/>
                <a:ea typeface="微软雅黑" panose="020B0503020204020204" pitchFamily="34" charset="-122"/>
                <a:sym typeface="+mn-ea"/>
              </a:rPr>
              <a:t>主要包括新型产业定义、规划管理、土地管理、登记管理、监管措施等内容，并从全周期管理的角度，明确了监管措施和职责。</a:t>
            </a:r>
            <a:endParaRPr lang="zh-CN" altLang="en-US" dirty="0">
              <a:solidFill>
                <a:srgbClr val="000000"/>
              </a:solidFill>
              <a:latin typeface="微软雅黑" panose="020B0503020204020204" pitchFamily="34" charset="-122"/>
              <a:ea typeface="微软雅黑" panose="020B0503020204020204" pitchFamily="34" charset="-122"/>
              <a:cs typeface="华文细黑" panose="02010600040101010101" pitchFamily="2" charset="-122"/>
            </a:endParaRPr>
          </a:p>
        </p:txBody>
      </p:sp>
      <p:sp>
        <p:nvSpPr>
          <p:cNvPr id="28" name="矩形: 圆角 51"/>
          <p:cNvSpPr/>
          <p:nvPr/>
        </p:nvSpPr>
        <p:spPr>
          <a:xfrm>
            <a:off x="1859280" y="1683385"/>
            <a:ext cx="7943850" cy="43751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b="1" dirty="0">
                <a:latin typeface="微软雅黑" panose="020B0503020204020204" pitchFamily="34" charset="-122"/>
                <a:ea typeface="微软雅黑" panose="020B0503020204020204" pitchFamily="34" charset="-122"/>
              </a:rPr>
              <a:t>主要内容框架</a:t>
            </a:r>
            <a:endParaRPr lang="zh-CN" altLang="en-US" sz="2000" b="1" dirty="0">
              <a:latin typeface="微软雅黑" panose="020B0503020204020204" pitchFamily="34" charset="-122"/>
              <a:ea typeface="微软雅黑" panose="020B0503020204020204" pitchFamily="34" charset="-122"/>
            </a:endParaRPr>
          </a:p>
        </p:txBody>
      </p:sp>
      <p:sp>
        <p:nvSpPr>
          <p:cNvPr id="52" name="矩形: 圆角 51"/>
          <p:cNvSpPr/>
          <p:nvPr/>
        </p:nvSpPr>
        <p:spPr>
          <a:xfrm>
            <a:off x="1812290" y="2367915"/>
            <a:ext cx="1474470" cy="71818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200"/>
          </a:p>
        </p:txBody>
      </p:sp>
      <p:sp>
        <p:nvSpPr>
          <p:cNvPr id="53" name="矩形 52"/>
          <p:cNvSpPr/>
          <p:nvPr/>
        </p:nvSpPr>
        <p:spPr>
          <a:xfrm>
            <a:off x="2236342" y="2492866"/>
            <a:ext cx="589280" cy="337185"/>
          </a:xfrm>
          <a:prstGeom prst="rect">
            <a:avLst/>
          </a:prstGeom>
        </p:spPr>
        <p:txBody>
          <a:bodyPr wrap="none">
            <a:spAutoFit/>
          </a:bodyPr>
          <a:p>
            <a:pPr algn="ctr"/>
            <a:r>
              <a:rPr lang="zh-CN" altLang="en-US" sz="1600" b="1" dirty="0">
                <a:solidFill>
                  <a:srgbClr val="4B4B4B"/>
                </a:solidFill>
                <a:latin typeface="微软雅黑" panose="020B0503020204020204" pitchFamily="34" charset="-122"/>
                <a:ea typeface="微软雅黑" panose="020B0503020204020204" pitchFamily="34" charset="-122"/>
              </a:rPr>
              <a:t>定义</a:t>
            </a:r>
            <a:endParaRPr lang="zh-CN" altLang="en-US" sz="1600" b="1" dirty="0">
              <a:solidFill>
                <a:srgbClr val="4B4B4B"/>
              </a:solidFill>
              <a:latin typeface="微软雅黑" panose="020B0503020204020204" pitchFamily="34" charset="-122"/>
              <a:ea typeface="微软雅黑" panose="020B0503020204020204" pitchFamily="34" charset="-122"/>
            </a:endParaRPr>
          </a:p>
        </p:txBody>
      </p:sp>
      <p:sp>
        <p:nvSpPr>
          <p:cNvPr id="55" name="矩形: 圆角 54"/>
          <p:cNvSpPr/>
          <p:nvPr/>
        </p:nvSpPr>
        <p:spPr>
          <a:xfrm>
            <a:off x="3414395" y="3585210"/>
            <a:ext cx="6389370" cy="530225"/>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1400" dirty="0">
                <a:solidFill>
                  <a:srgbClr val="282828"/>
                </a:solidFill>
                <a:latin typeface="微软雅黑" panose="020B0503020204020204" pitchFamily="34" charset="-122"/>
                <a:ea typeface="微软雅黑" panose="020B0503020204020204" pitchFamily="34" charset="-122"/>
              </a:rPr>
              <a:t>  </a:t>
            </a:r>
            <a:r>
              <a:rPr lang="zh-CN" sz="1400" dirty="0">
                <a:solidFill>
                  <a:srgbClr val="282828"/>
                </a:solidFill>
                <a:latin typeface="微软雅黑" panose="020B0503020204020204" pitchFamily="34" charset="-122"/>
                <a:ea typeface="微软雅黑" panose="020B0503020204020204" pitchFamily="34" charset="-122"/>
              </a:rPr>
              <a:t>明确</a:t>
            </a:r>
            <a:r>
              <a:rPr sz="1400" dirty="0">
                <a:solidFill>
                  <a:srgbClr val="282828"/>
                </a:solidFill>
                <a:latin typeface="微软雅黑" panose="020B0503020204020204" pitchFamily="34" charset="-122"/>
                <a:ea typeface="微软雅黑" panose="020B0503020204020204" pitchFamily="34" charset="-122"/>
              </a:rPr>
              <a:t>新型产业用地</a:t>
            </a:r>
            <a:r>
              <a:rPr lang="zh-CN" sz="1400" dirty="0">
                <a:solidFill>
                  <a:srgbClr val="282828"/>
                </a:solidFill>
                <a:latin typeface="微软雅黑" panose="020B0503020204020204" pitchFamily="34" charset="-122"/>
                <a:ea typeface="微软雅黑" panose="020B0503020204020204" pitchFamily="34" charset="-122"/>
              </a:rPr>
              <a:t>规划指标、建筑形态、用地混合、规划调整要求</a:t>
            </a:r>
            <a:endParaRPr lang="zh-CN" sz="1400" dirty="0">
              <a:solidFill>
                <a:srgbClr val="282828"/>
              </a:solidFill>
              <a:latin typeface="微软雅黑" panose="020B0503020204020204" pitchFamily="34" charset="-122"/>
              <a:ea typeface="微软雅黑" panose="020B0503020204020204" pitchFamily="34" charset="-122"/>
            </a:endParaRPr>
          </a:p>
        </p:txBody>
      </p:sp>
      <p:sp>
        <p:nvSpPr>
          <p:cNvPr id="58" name="矩形: 圆角 57"/>
          <p:cNvSpPr/>
          <p:nvPr/>
        </p:nvSpPr>
        <p:spPr>
          <a:xfrm>
            <a:off x="1812013" y="5203661"/>
            <a:ext cx="1474468" cy="63646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200"/>
          </a:p>
        </p:txBody>
      </p:sp>
      <p:sp>
        <p:nvSpPr>
          <p:cNvPr id="59" name="矩形 58"/>
          <p:cNvSpPr/>
          <p:nvPr/>
        </p:nvSpPr>
        <p:spPr>
          <a:xfrm>
            <a:off x="2047288" y="5344759"/>
            <a:ext cx="995680" cy="337185"/>
          </a:xfrm>
          <a:prstGeom prst="rect">
            <a:avLst/>
          </a:prstGeom>
        </p:spPr>
        <p:txBody>
          <a:bodyPr wrap="none">
            <a:spAutoFit/>
          </a:bodyPr>
          <a:p>
            <a:pPr lvl="0" algn="ctr">
              <a:buClrTx/>
              <a:buSzTx/>
              <a:buFontTx/>
            </a:pPr>
            <a:r>
              <a:rPr lang="zh-CN" altLang="en-US" sz="1600" b="1" dirty="0">
                <a:solidFill>
                  <a:srgbClr val="4B4B4B"/>
                </a:solidFill>
                <a:latin typeface="微软雅黑" panose="020B0503020204020204" pitchFamily="34" charset="-122"/>
                <a:ea typeface="微软雅黑" panose="020B0503020204020204" pitchFamily="34" charset="-122"/>
                <a:sym typeface="+mn-ea"/>
              </a:rPr>
              <a:t>登记管理</a:t>
            </a:r>
            <a:endParaRPr lang="zh-CN" altLang="en-US" sz="1600" b="1" dirty="0">
              <a:solidFill>
                <a:srgbClr val="4B4B4B"/>
              </a:solidFill>
              <a:latin typeface="微软雅黑" panose="020B0503020204020204" pitchFamily="34" charset="-122"/>
              <a:ea typeface="微软雅黑" panose="020B0503020204020204" pitchFamily="34" charset="-122"/>
              <a:sym typeface="+mn-ea"/>
            </a:endParaRPr>
          </a:p>
        </p:txBody>
      </p:sp>
      <p:sp>
        <p:nvSpPr>
          <p:cNvPr id="60" name="矩形: 圆角 59"/>
          <p:cNvSpPr/>
          <p:nvPr/>
        </p:nvSpPr>
        <p:spPr>
          <a:xfrm>
            <a:off x="3414395" y="5288915"/>
            <a:ext cx="6389370" cy="523240"/>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buClrTx/>
              <a:buSzTx/>
              <a:buFontTx/>
            </a:pPr>
            <a:r>
              <a:rPr lang="en-US" altLang="zh-CN" sz="1400" dirty="0">
                <a:solidFill>
                  <a:srgbClr val="282828"/>
                </a:solidFill>
                <a:latin typeface="微软雅黑" panose="020B0503020204020204" pitchFamily="34" charset="-122"/>
                <a:ea typeface="微软雅黑" panose="020B0503020204020204" pitchFamily="34" charset="-122"/>
                <a:sym typeface="+mn-ea"/>
              </a:rPr>
              <a:t> </a:t>
            </a:r>
            <a:r>
              <a:rPr lang="en-US" altLang="zh-CN" sz="1400" dirty="0">
                <a:solidFill>
                  <a:srgbClr val="282828"/>
                </a:solidFill>
                <a:latin typeface="微软雅黑" panose="020B0503020204020204" pitchFamily="34" charset="-122"/>
                <a:ea typeface="微软雅黑" panose="020B0503020204020204" pitchFamily="34" charset="-122"/>
                <a:sym typeface="+mn-ea"/>
              </a:rPr>
              <a:t> </a:t>
            </a:r>
            <a:r>
              <a:rPr lang="zh-CN" altLang="en-US" sz="1400" dirty="0">
                <a:solidFill>
                  <a:srgbClr val="282828"/>
                </a:solidFill>
                <a:latin typeface="微软雅黑" panose="020B0503020204020204" pitchFamily="34" charset="-122"/>
                <a:ea typeface="微软雅黑" panose="020B0503020204020204" pitchFamily="34" charset="-122"/>
                <a:sym typeface="+mn-ea"/>
              </a:rPr>
              <a:t>明确分割转让等相关事宜</a:t>
            </a:r>
            <a:endParaRPr lang="zh-CN" altLang="en-US" sz="1400" dirty="0">
              <a:solidFill>
                <a:srgbClr val="282828"/>
              </a:solidFill>
              <a:latin typeface="微软雅黑" panose="020B0503020204020204" pitchFamily="34" charset="-122"/>
              <a:ea typeface="微软雅黑" panose="020B0503020204020204" pitchFamily="34" charset="-122"/>
              <a:sym typeface="+mn-ea"/>
            </a:endParaRPr>
          </a:p>
        </p:txBody>
      </p:sp>
      <p:sp>
        <p:nvSpPr>
          <p:cNvPr id="29" name="矩形: 圆角 27"/>
          <p:cNvSpPr/>
          <p:nvPr/>
        </p:nvSpPr>
        <p:spPr>
          <a:xfrm>
            <a:off x="1812014" y="3473627"/>
            <a:ext cx="1474468" cy="69703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200"/>
          </a:p>
        </p:txBody>
      </p:sp>
      <p:sp>
        <p:nvSpPr>
          <p:cNvPr id="32" name="矩形 31"/>
          <p:cNvSpPr/>
          <p:nvPr/>
        </p:nvSpPr>
        <p:spPr>
          <a:xfrm>
            <a:off x="2065378" y="3666413"/>
            <a:ext cx="995680" cy="337185"/>
          </a:xfrm>
          <a:prstGeom prst="rect">
            <a:avLst/>
          </a:prstGeom>
        </p:spPr>
        <p:txBody>
          <a:bodyPr wrap="none">
            <a:spAutoFit/>
          </a:bodyPr>
          <a:p>
            <a:pPr lvl="0" algn="ctr">
              <a:buClrTx/>
              <a:buSzTx/>
              <a:buFontTx/>
            </a:pPr>
            <a:r>
              <a:rPr lang="zh-CN" altLang="en-US" sz="1600" b="1" dirty="0">
                <a:solidFill>
                  <a:srgbClr val="4B4B4B"/>
                </a:solidFill>
                <a:latin typeface="微软雅黑" panose="020B0503020204020204" pitchFamily="34" charset="-122"/>
                <a:ea typeface="微软雅黑" panose="020B0503020204020204" pitchFamily="34" charset="-122"/>
                <a:sym typeface="+mn-ea"/>
              </a:rPr>
              <a:t>规划管理</a:t>
            </a:r>
            <a:endParaRPr lang="zh-CN" altLang="en-US" sz="1600" b="1" dirty="0">
              <a:solidFill>
                <a:srgbClr val="4B4B4B"/>
              </a:solidFill>
              <a:latin typeface="微软雅黑" panose="020B0503020204020204" pitchFamily="34" charset="-122"/>
              <a:ea typeface="微软雅黑" panose="020B0503020204020204" pitchFamily="34" charset="-122"/>
              <a:sym typeface="+mn-ea"/>
            </a:endParaRPr>
          </a:p>
        </p:txBody>
      </p:sp>
      <p:sp>
        <p:nvSpPr>
          <p:cNvPr id="30" name="矩形: 圆角 57"/>
          <p:cNvSpPr/>
          <p:nvPr/>
        </p:nvSpPr>
        <p:spPr>
          <a:xfrm>
            <a:off x="1812013" y="4365170"/>
            <a:ext cx="1474468" cy="63646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200"/>
          </a:p>
        </p:txBody>
      </p:sp>
      <p:sp>
        <p:nvSpPr>
          <p:cNvPr id="31" name="矩形 30"/>
          <p:cNvSpPr/>
          <p:nvPr/>
        </p:nvSpPr>
        <p:spPr>
          <a:xfrm>
            <a:off x="2057608" y="4510154"/>
            <a:ext cx="995680" cy="337185"/>
          </a:xfrm>
          <a:prstGeom prst="rect">
            <a:avLst/>
          </a:prstGeom>
        </p:spPr>
        <p:txBody>
          <a:bodyPr wrap="none">
            <a:spAutoFit/>
          </a:bodyPr>
          <a:p>
            <a:pPr lvl="0" algn="ctr">
              <a:buClrTx/>
              <a:buSzTx/>
              <a:buFontTx/>
            </a:pPr>
            <a:r>
              <a:rPr lang="zh-CN" altLang="en-US" sz="1600" b="1" dirty="0">
                <a:solidFill>
                  <a:srgbClr val="4B4B4B"/>
                </a:solidFill>
                <a:latin typeface="微软雅黑" panose="020B0503020204020204" pitchFamily="34" charset="-122"/>
                <a:ea typeface="微软雅黑" panose="020B0503020204020204" pitchFamily="34" charset="-122"/>
                <a:sym typeface="+mn-ea"/>
              </a:rPr>
              <a:t>土地管理</a:t>
            </a:r>
            <a:endParaRPr lang="zh-CN" altLang="en-US" sz="1600" b="1" dirty="0">
              <a:solidFill>
                <a:srgbClr val="4B4B4B"/>
              </a:solidFill>
              <a:latin typeface="微软雅黑" panose="020B0503020204020204" pitchFamily="34" charset="-122"/>
              <a:ea typeface="微软雅黑" panose="020B0503020204020204" pitchFamily="34" charset="-122"/>
              <a:sym typeface="+mn-ea"/>
            </a:endParaRPr>
          </a:p>
        </p:txBody>
      </p:sp>
      <p:sp>
        <p:nvSpPr>
          <p:cNvPr id="33" name="矩形: 圆角 59"/>
          <p:cNvSpPr/>
          <p:nvPr/>
        </p:nvSpPr>
        <p:spPr>
          <a:xfrm>
            <a:off x="3414395" y="4450080"/>
            <a:ext cx="6390005" cy="523240"/>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buClrTx/>
              <a:buSzTx/>
              <a:buFontTx/>
            </a:pPr>
            <a:r>
              <a:rPr lang="en-US" altLang="zh-CN" sz="1400" dirty="0">
                <a:solidFill>
                  <a:srgbClr val="282828"/>
                </a:solidFill>
                <a:latin typeface="微软雅黑" panose="020B0503020204020204" pitchFamily="34" charset="-122"/>
                <a:ea typeface="微软雅黑" panose="020B0503020204020204" pitchFamily="34" charset="-122"/>
                <a:sym typeface="+mn-ea"/>
              </a:rPr>
              <a:t> </a:t>
            </a:r>
            <a:r>
              <a:rPr lang="zh-CN" altLang="en-US" sz="1400" dirty="0">
                <a:solidFill>
                  <a:srgbClr val="282828"/>
                </a:solidFill>
                <a:latin typeface="微软雅黑" panose="020B0503020204020204" pitchFamily="34" charset="-122"/>
                <a:ea typeface="微软雅黑" panose="020B0503020204020204" pitchFamily="34" charset="-122"/>
                <a:sym typeface="+mn-ea"/>
              </a:rPr>
              <a:t>明</a:t>
            </a:r>
            <a:r>
              <a:rPr lang="zh-CN" altLang="en-US" sz="1400" dirty="0">
                <a:solidFill>
                  <a:srgbClr val="282828"/>
                </a:solidFill>
                <a:latin typeface="微软雅黑" panose="020B0503020204020204" pitchFamily="34" charset="-122"/>
                <a:ea typeface="微软雅黑" panose="020B0503020204020204" pitchFamily="34" charset="-122"/>
                <a:sym typeface="+mn-ea"/>
              </a:rPr>
              <a:t>确土地供应方式、地价等内容</a:t>
            </a:r>
            <a:endParaRPr lang="zh-CN" altLang="en-US" sz="1400" dirty="0">
              <a:solidFill>
                <a:srgbClr val="282828"/>
              </a:solidFill>
              <a:latin typeface="微软雅黑" panose="020B0503020204020204" pitchFamily="34" charset="-122"/>
              <a:ea typeface="微软雅黑" panose="020B0503020204020204" pitchFamily="34" charset="-122"/>
              <a:sym typeface="+mn-ea"/>
            </a:endParaRPr>
          </a:p>
        </p:txBody>
      </p:sp>
      <p:grpSp>
        <p:nvGrpSpPr>
          <p:cNvPr id="34" name="组合 33"/>
          <p:cNvGrpSpPr/>
          <p:nvPr/>
        </p:nvGrpSpPr>
        <p:grpSpPr>
          <a:xfrm>
            <a:off x="3414395" y="2258060"/>
            <a:ext cx="6389370" cy="1007745"/>
            <a:chOff x="3126440" y="2085958"/>
            <a:chExt cx="5048711" cy="697039"/>
          </a:xfrm>
        </p:grpSpPr>
        <p:sp>
          <p:nvSpPr>
            <p:cNvPr id="35" name="矩形: 圆角 2"/>
            <p:cNvSpPr/>
            <p:nvPr/>
          </p:nvSpPr>
          <p:spPr>
            <a:xfrm>
              <a:off x="3126440" y="2085958"/>
              <a:ext cx="5048711" cy="697039"/>
            </a:xfrm>
            <a:prstGeom prst="round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7" name="矩形 36"/>
            <p:cNvSpPr/>
            <p:nvPr/>
          </p:nvSpPr>
          <p:spPr>
            <a:xfrm>
              <a:off x="3199475" y="2130815"/>
              <a:ext cx="4975652" cy="574058"/>
            </a:xfrm>
            <a:prstGeom prst="rect">
              <a:avLst/>
            </a:prstGeom>
          </p:spPr>
          <p:txBody>
            <a:bodyPr wrap="square">
              <a:spAutoFit/>
            </a:bodyPr>
            <a:p>
              <a:pPr indent="0">
                <a:buFont typeface="Wingdings" panose="05000000000000000000" pitchFamily="2" charset="2"/>
                <a:buNone/>
              </a:pPr>
              <a:r>
                <a:rPr lang="en-US" altLang="zh-CN" sz="1200" dirty="0">
                  <a:latin typeface="微软雅黑" panose="020B0503020204020204" pitchFamily="34" charset="-122"/>
                  <a:ea typeface="微软雅黑" panose="020B0503020204020204" pitchFamily="34" charset="-122"/>
                  <a:sym typeface="+mn-ea"/>
                </a:rPr>
                <a:t>融合研发、创意、设计、中试、无污染生产等新型产业功能以及相关配套服务的用地</a:t>
              </a:r>
              <a:r>
                <a:rPr lang="zh-CN" altLang="en-US" sz="1200" dirty="0">
                  <a:latin typeface="微软雅黑" panose="020B0503020204020204" pitchFamily="34" charset="-122"/>
                  <a:ea typeface="微软雅黑" panose="020B0503020204020204" pitchFamily="34" charset="-122"/>
                  <a:sym typeface="+mn-ea"/>
                </a:rPr>
                <a:t>：</a:t>
              </a:r>
              <a:endParaRPr lang="en-US" altLang="zh-CN" sz="1200" dirty="0">
                <a:latin typeface="微软雅黑" panose="020B0503020204020204" pitchFamily="34" charset="-122"/>
                <a:ea typeface="微软雅黑" panose="020B0503020204020204" pitchFamily="34" charset="-122"/>
                <a:sym typeface="+mn-ea"/>
              </a:endParaRPr>
            </a:p>
            <a:p>
              <a:pPr indent="0">
                <a:buFont typeface="Wingdings" panose="05000000000000000000" pitchFamily="2" charset="2"/>
                <a:buNone/>
              </a:pPr>
              <a:r>
                <a:rPr lang="en-US" altLang="zh-CN" sz="1200" dirty="0">
                  <a:latin typeface="微软雅黑" panose="020B0503020204020204" pitchFamily="34" charset="-122"/>
                  <a:ea typeface="微软雅黑" panose="020B0503020204020204" pitchFamily="34" charset="-122"/>
                  <a:sym typeface="+mn-ea"/>
                </a:rPr>
                <a:t>C</a:t>
              </a:r>
              <a:r>
                <a:rPr lang="zh-CN" altLang="en-US" sz="1200" dirty="0">
                  <a:latin typeface="微软雅黑" panose="020B0503020204020204" pitchFamily="34" charset="-122"/>
                  <a:ea typeface="微软雅黑" panose="020B0503020204020204" pitchFamily="34" charset="-122"/>
                  <a:sym typeface="+mn-ea"/>
                </a:rPr>
                <a:t>（制造业）</a:t>
              </a:r>
              <a:r>
                <a:rPr lang="zh-CN" altLang="en-US" sz="1200" dirty="0" smtClean="0">
                  <a:latin typeface="微软雅黑" panose="020B0503020204020204" pitchFamily="34" charset="-122"/>
                  <a:ea typeface="微软雅黑" panose="020B0503020204020204" pitchFamily="34" charset="-122"/>
                  <a:sym typeface="+mn-ea"/>
                </a:rPr>
                <a:t>、</a:t>
              </a:r>
              <a:endParaRPr lang="en-US" altLang="zh-CN" sz="1200" dirty="0" smtClean="0">
                <a:latin typeface="微软雅黑" panose="020B0503020204020204" pitchFamily="34" charset="-122"/>
                <a:ea typeface="微软雅黑" panose="020B0503020204020204" pitchFamily="34" charset="-122"/>
              </a:endParaRPr>
            </a:p>
            <a:p>
              <a:pPr indent="0">
                <a:buFont typeface="Wingdings" panose="05000000000000000000" pitchFamily="2" charset="2"/>
                <a:buNone/>
              </a:pPr>
              <a:r>
                <a:rPr lang="en-US" altLang="zh-CN" sz="1200" dirty="0" smtClean="0">
                  <a:latin typeface="微软雅黑" panose="020B0503020204020204" pitchFamily="34" charset="-122"/>
                  <a:ea typeface="微软雅黑" panose="020B0503020204020204" pitchFamily="34" charset="-122"/>
                  <a:sym typeface="+mn-ea"/>
                </a:rPr>
                <a:t>I</a:t>
              </a:r>
              <a:r>
                <a:rPr lang="zh-CN" altLang="en-US" sz="1200" dirty="0">
                  <a:latin typeface="微软雅黑" panose="020B0503020204020204" pitchFamily="34" charset="-122"/>
                  <a:ea typeface="微软雅黑" panose="020B0503020204020204" pitchFamily="34" charset="-122"/>
                  <a:sym typeface="+mn-ea"/>
                </a:rPr>
                <a:t>（信息传输、软件和信息技术服务）</a:t>
              </a:r>
              <a:r>
                <a:rPr lang="zh-CN" altLang="en-US" sz="1200" dirty="0" smtClean="0">
                  <a:latin typeface="微软雅黑" panose="020B0503020204020204" pitchFamily="34" charset="-122"/>
                  <a:ea typeface="微软雅黑" panose="020B0503020204020204" pitchFamily="34" charset="-122"/>
                  <a:sym typeface="+mn-ea"/>
                </a:rPr>
                <a:t>、</a:t>
              </a:r>
              <a:endParaRPr lang="en-US" altLang="zh-CN" sz="1200" dirty="0" smtClean="0">
                <a:latin typeface="微软雅黑" panose="020B0503020204020204" pitchFamily="34" charset="-122"/>
                <a:ea typeface="微软雅黑" panose="020B0503020204020204" pitchFamily="34" charset="-122"/>
              </a:endParaRPr>
            </a:p>
            <a:p>
              <a:pPr indent="0">
                <a:buFont typeface="Wingdings" panose="05000000000000000000" pitchFamily="2" charset="2"/>
                <a:buNone/>
              </a:pPr>
              <a:r>
                <a:rPr lang="en-US" altLang="zh-CN" sz="1200" dirty="0" smtClean="0">
                  <a:latin typeface="微软雅黑" panose="020B0503020204020204" pitchFamily="34" charset="-122"/>
                  <a:ea typeface="微软雅黑" panose="020B0503020204020204" pitchFamily="34" charset="-122"/>
                  <a:sym typeface="+mn-ea"/>
                </a:rPr>
                <a:t>M</a:t>
              </a:r>
              <a:r>
                <a:rPr lang="zh-CN" altLang="en-US" sz="1200" dirty="0">
                  <a:latin typeface="微软雅黑" panose="020B0503020204020204" pitchFamily="34" charset="-122"/>
                  <a:ea typeface="微软雅黑" panose="020B0503020204020204" pitchFamily="34" charset="-122"/>
                  <a:sym typeface="+mn-ea"/>
                </a:rPr>
                <a:t>（科学研究和技术服务业</a:t>
              </a:r>
              <a:r>
                <a:rPr lang="zh-CN" altLang="en-US" sz="1200" dirty="0" smtClean="0">
                  <a:latin typeface="微软雅黑" panose="020B0503020204020204" pitchFamily="34" charset="-122"/>
                  <a:ea typeface="微软雅黑" panose="020B0503020204020204" pitchFamily="34" charset="-122"/>
                  <a:sym typeface="+mn-ea"/>
                </a:rPr>
                <a:t>）</a:t>
              </a:r>
              <a:endParaRPr lang="zh-CN" altLang="en-US" sz="1200" dirty="0">
                <a:solidFill>
                  <a:srgbClr val="282828"/>
                </a:solidFill>
                <a:latin typeface="微软雅黑" panose="020B0503020204020204" pitchFamily="34" charset="-122"/>
                <a:ea typeface="微软雅黑" panose="020B0503020204020204" pitchFamily="34" charset="-122"/>
              </a:endParaRPr>
            </a:p>
          </p:txBody>
        </p:sp>
      </p:grpSp>
      <p:sp>
        <p:nvSpPr>
          <p:cNvPr id="38" name="矩形: 圆角 57"/>
          <p:cNvSpPr/>
          <p:nvPr/>
        </p:nvSpPr>
        <p:spPr>
          <a:xfrm>
            <a:off x="1791058" y="6038051"/>
            <a:ext cx="1474468" cy="63646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200"/>
          </a:p>
        </p:txBody>
      </p:sp>
      <p:sp>
        <p:nvSpPr>
          <p:cNvPr id="39" name="矩形: 圆角 59"/>
          <p:cNvSpPr/>
          <p:nvPr/>
        </p:nvSpPr>
        <p:spPr>
          <a:xfrm>
            <a:off x="3393440" y="6123305"/>
            <a:ext cx="6410325" cy="523240"/>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l">
              <a:buClrTx/>
              <a:buSzTx/>
              <a:buFontTx/>
            </a:pPr>
            <a:r>
              <a:rPr lang="en-US" altLang="zh-CN" sz="1400" dirty="0">
                <a:solidFill>
                  <a:srgbClr val="282828"/>
                </a:solidFill>
                <a:latin typeface="微软雅黑" panose="020B0503020204020204" pitchFamily="34" charset="-122"/>
                <a:ea typeface="微软雅黑" panose="020B0503020204020204" pitchFamily="34" charset="-122"/>
                <a:sym typeface="+mn-ea"/>
              </a:rPr>
              <a:t> </a:t>
            </a:r>
            <a:r>
              <a:rPr lang="en-US" altLang="zh-CN" sz="1400" dirty="0">
                <a:solidFill>
                  <a:srgbClr val="282828"/>
                </a:solidFill>
                <a:latin typeface="微软雅黑" panose="020B0503020204020204" pitchFamily="34" charset="-122"/>
                <a:ea typeface="微软雅黑" panose="020B0503020204020204" pitchFamily="34" charset="-122"/>
                <a:sym typeface="+mn-ea"/>
              </a:rPr>
              <a:t> </a:t>
            </a:r>
            <a:r>
              <a:rPr lang="zh-CN" sz="1400" dirty="0">
                <a:solidFill>
                  <a:srgbClr val="282828"/>
                </a:solidFill>
                <a:latin typeface="微软雅黑" panose="020B0503020204020204" pitchFamily="34" charset="-122"/>
                <a:ea typeface="微软雅黑" panose="020B0503020204020204" pitchFamily="34" charset="-122"/>
                <a:sym typeface="+mn-ea"/>
              </a:rPr>
              <a:t>产业监管协议、事中事后监管机制、共同监管</a:t>
            </a:r>
            <a:endParaRPr lang="zh-CN" sz="1400" dirty="0">
              <a:solidFill>
                <a:srgbClr val="282828"/>
              </a:solidFill>
              <a:latin typeface="微软雅黑" panose="020B0503020204020204" pitchFamily="34" charset="-122"/>
              <a:ea typeface="微软雅黑" panose="020B0503020204020204" pitchFamily="34" charset="-122"/>
              <a:sym typeface="+mn-ea"/>
            </a:endParaRPr>
          </a:p>
        </p:txBody>
      </p:sp>
      <p:sp>
        <p:nvSpPr>
          <p:cNvPr id="40" name="矩形 39"/>
          <p:cNvSpPr/>
          <p:nvPr/>
        </p:nvSpPr>
        <p:spPr>
          <a:xfrm>
            <a:off x="2052368" y="6123269"/>
            <a:ext cx="995680" cy="337185"/>
          </a:xfrm>
          <a:prstGeom prst="rect">
            <a:avLst/>
          </a:prstGeom>
        </p:spPr>
        <p:txBody>
          <a:bodyPr wrap="none">
            <a:spAutoFit/>
          </a:bodyPr>
          <a:p>
            <a:pPr lvl="0" algn="ctr">
              <a:buClrTx/>
              <a:buSzTx/>
              <a:buFontTx/>
            </a:pPr>
            <a:r>
              <a:rPr lang="zh-CN" altLang="zh-CN" sz="1600" b="1" dirty="0">
                <a:solidFill>
                  <a:srgbClr val="4B4B4B"/>
                </a:solidFill>
                <a:latin typeface="微软雅黑" panose="020B0503020204020204" pitchFamily="34" charset="-122"/>
                <a:ea typeface="微软雅黑" panose="020B0503020204020204" pitchFamily="34" charset="-122"/>
                <a:sym typeface="+mn-ea"/>
              </a:rPr>
              <a:t>监管措施</a:t>
            </a:r>
            <a:endParaRPr lang="zh-CN" altLang="zh-CN" sz="1600" b="1" dirty="0">
              <a:solidFill>
                <a:srgbClr val="4B4B4B"/>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图示 25"/>
          <p:cNvGraphicFramePr/>
          <p:nvPr/>
        </p:nvGraphicFramePr>
        <p:xfrm>
          <a:off x="-3077196" y="1535579"/>
          <a:ext cx="13916646" cy="480743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0" name="矩形 9"/>
          <p:cNvSpPr/>
          <p:nvPr/>
        </p:nvSpPr>
        <p:spPr>
          <a:xfrm>
            <a:off x="0" y="205292"/>
            <a:ext cx="704852" cy="4384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微软雅黑" panose="020B0503020204020204" pitchFamily="34" charset="-122"/>
              <a:ea typeface="微软雅黑" panose="020B0503020204020204" pitchFamily="34" charset="-122"/>
            </a:endParaRPr>
          </a:p>
        </p:txBody>
      </p:sp>
      <p:sp>
        <p:nvSpPr>
          <p:cNvPr id="4" name="Rectangle 5"/>
          <p:cNvSpPr>
            <a:spLocks noChangeArrowheads="1"/>
          </p:cNvSpPr>
          <p:nvPr/>
        </p:nvSpPr>
        <p:spPr bwMode="auto">
          <a:xfrm>
            <a:off x="761552" y="157097"/>
            <a:ext cx="5836956" cy="527050"/>
          </a:xfrm>
          <a:prstGeom prst="rect">
            <a:avLst/>
          </a:prstGeom>
          <a:noFill/>
          <a:ln w="9525">
            <a:noFill/>
            <a:miter lim="800000"/>
          </a:ln>
        </p:spPr>
        <p:txBody>
          <a:bodyPr wrap="square" lIns="96907" tIns="48453" rIns="96907" bIns="48453">
            <a:spAutoFit/>
          </a:bodyPr>
          <a:p>
            <a:r>
              <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rPr>
              <a:t>政策创新点</a:t>
            </a:r>
            <a:endParaRPr lang="zh-CN" altLang="en-US" sz="2800" b="1" dirty="0" smtClean="0">
              <a:solidFill>
                <a:schemeClr val="bg2">
                  <a:lumMod val="25000"/>
                </a:schemeClr>
              </a:solidFill>
              <a:latin typeface="微软雅黑" panose="020B0503020204020204" pitchFamily="34" charset="-122"/>
              <a:ea typeface="微软雅黑" panose="020B0503020204020204" pitchFamily="34" charset="-122"/>
              <a:cs typeface="Segoe UI Black" pitchFamily="34" charset="0"/>
            </a:endParaRPr>
          </a:p>
        </p:txBody>
      </p:sp>
      <p:sp>
        <p:nvSpPr>
          <p:cNvPr id="5" name="箭头: 五边形 4"/>
          <p:cNvSpPr/>
          <p:nvPr/>
        </p:nvSpPr>
        <p:spPr>
          <a:xfrm>
            <a:off x="2466975" y="1535430"/>
            <a:ext cx="4752975" cy="984250"/>
          </a:xfrm>
          <a:prstGeom prst="homePlat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386" tIns="37193" rIns="74386" bIns="37193" rtlCol="0" anchor="ctr"/>
          <a:p>
            <a:pPr algn="ctr"/>
            <a:endParaRPr lang="zh-CN" altLang="en-US" sz="2400"/>
          </a:p>
        </p:txBody>
      </p:sp>
      <p:sp>
        <p:nvSpPr>
          <p:cNvPr id="6" name="文本框 6"/>
          <p:cNvSpPr txBox="1"/>
          <p:nvPr/>
        </p:nvSpPr>
        <p:spPr>
          <a:xfrm>
            <a:off x="2687320" y="1610995"/>
            <a:ext cx="3957955" cy="812165"/>
          </a:xfrm>
          <a:prstGeom prst="rect">
            <a:avLst/>
          </a:prstGeom>
          <a:noFill/>
        </p:spPr>
        <p:txBody>
          <a:bodyPr wrap="square" lIns="74386" tIns="37193" rIns="74386" bIns="37193" rtlCol="0">
            <a:spAutoFit/>
          </a:bodyPr>
          <a:p>
            <a:pPr marL="288290" indent="-288290">
              <a:buFont typeface="Wingdings" panose="05000000000000000000" pitchFamily="2" charset="2"/>
              <a:buChar char="n"/>
            </a:pPr>
            <a:r>
              <a:rPr sz="1600" dirty="0">
                <a:latin typeface="微软雅黑" panose="020B0503020204020204" pitchFamily="34" charset="-122"/>
                <a:ea typeface="微软雅黑" panose="020B0503020204020204" pitchFamily="34" charset="-122"/>
              </a:rPr>
              <a:t>实现土地高强度开发，新型产业用地指标原则上容积率大于1.5、小于4.0，建筑密度不小于30%，绿地率不小于20%</a:t>
            </a:r>
            <a:endParaRPr sz="1600" dirty="0">
              <a:latin typeface="微软雅黑" panose="020B0503020204020204" pitchFamily="34" charset="-122"/>
              <a:ea typeface="微软雅黑" panose="020B0503020204020204" pitchFamily="34" charset="-122"/>
            </a:endParaRPr>
          </a:p>
        </p:txBody>
      </p:sp>
      <p:sp>
        <p:nvSpPr>
          <p:cNvPr id="7" name="箭头: 五边形 9"/>
          <p:cNvSpPr/>
          <p:nvPr/>
        </p:nvSpPr>
        <p:spPr>
          <a:xfrm>
            <a:off x="3686175" y="2776855"/>
            <a:ext cx="5501005" cy="997585"/>
          </a:xfrm>
          <a:prstGeom prst="homePlat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386" tIns="37193" rIns="74386" bIns="37193" rtlCol="0" anchor="ctr"/>
          <a:p>
            <a:pPr algn="ctr"/>
            <a:endParaRPr lang="zh-CN" altLang="en-US"/>
          </a:p>
        </p:txBody>
      </p:sp>
      <p:sp>
        <p:nvSpPr>
          <p:cNvPr id="12" name="文本框 10"/>
          <p:cNvSpPr txBox="1"/>
          <p:nvPr/>
        </p:nvSpPr>
        <p:spPr>
          <a:xfrm>
            <a:off x="3909695" y="2869565"/>
            <a:ext cx="4601845" cy="812165"/>
          </a:xfrm>
          <a:prstGeom prst="rect">
            <a:avLst/>
          </a:prstGeom>
          <a:noFill/>
        </p:spPr>
        <p:txBody>
          <a:bodyPr wrap="square" lIns="74386" tIns="37193" rIns="74386" bIns="37193" rtlCol="0">
            <a:spAutoFit/>
          </a:bodyPr>
          <a:p>
            <a:pPr marL="288290" indent="-288290">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大幅提高新型产业用地的配套用房比例，配套用房比例由传统的</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提高至</a:t>
            </a:r>
            <a:r>
              <a:rPr lang="en-US" altLang="zh-CN" sz="1600" dirty="0">
                <a:latin typeface="微软雅黑" panose="020B0503020204020204" pitchFamily="34" charset="-122"/>
                <a:ea typeface="微软雅黑" panose="020B0503020204020204" pitchFamily="34" charset="-122"/>
              </a:rPr>
              <a:t>30%</a:t>
            </a:r>
            <a:r>
              <a:rPr lang="zh-CN" altLang="en-US"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marL="288290" indent="-288290">
              <a:buFont typeface="Wingdings" panose="05000000000000000000" pitchFamily="2" charset="2"/>
              <a:buChar char="n"/>
            </a:pPr>
            <a:r>
              <a:rPr lang="zh-CN" altLang="en-US" sz="1600" dirty="0" smtClean="0">
                <a:latin typeface="微软雅黑" panose="020B0503020204020204" pitchFamily="34" charset="-122"/>
                <a:ea typeface="微软雅黑" panose="020B0503020204020204" pitchFamily="34" charset="-122"/>
              </a:rPr>
              <a:t>最小</a:t>
            </a:r>
            <a:r>
              <a:rPr lang="zh-CN" altLang="en-US" sz="1600" dirty="0">
                <a:latin typeface="微软雅黑" panose="020B0503020204020204" pitchFamily="34" charset="-122"/>
                <a:ea typeface="微软雅黑" panose="020B0503020204020204" pitchFamily="34" charset="-122"/>
              </a:rPr>
              <a:t>单元面积按照不小于</a:t>
            </a:r>
            <a:r>
              <a:rPr lang="en-US" altLang="zh-CN" sz="1600" dirty="0">
                <a:latin typeface="微软雅黑" panose="020B0503020204020204" pitchFamily="34" charset="-122"/>
                <a:ea typeface="微软雅黑" panose="020B0503020204020204" pitchFamily="34" charset="-122"/>
              </a:rPr>
              <a:t>100</a:t>
            </a:r>
            <a:r>
              <a:rPr lang="zh-CN" altLang="en-US" sz="1600" dirty="0">
                <a:latin typeface="微软雅黑" panose="020B0503020204020204" pitchFamily="34" charset="-122"/>
                <a:ea typeface="微软雅黑" panose="020B0503020204020204" pitchFamily="34" charset="-122"/>
              </a:rPr>
              <a:t>平方米进行</a:t>
            </a:r>
            <a:r>
              <a:rPr lang="zh-CN" altLang="en-US" sz="1600" dirty="0" smtClean="0">
                <a:latin typeface="微软雅黑" panose="020B0503020204020204" pitchFamily="34" charset="-122"/>
                <a:ea typeface="微软雅黑" panose="020B0503020204020204" pitchFamily="34" charset="-122"/>
              </a:rPr>
              <a:t>控制。</a:t>
            </a:r>
            <a:endParaRPr lang="zh-CN" altLang="en-US" sz="1600" dirty="0" smtClean="0">
              <a:latin typeface="微软雅黑" panose="020B0503020204020204" pitchFamily="34" charset="-122"/>
              <a:ea typeface="微软雅黑" panose="020B0503020204020204" pitchFamily="34" charset="-122"/>
            </a:endParaRPr>
          </a:p>
        </p:txBody>
      </p:sp>
      <p:sp>
        <p:nvSpPr>
          <p:cNvPr id="13" name="箭头: 五边形 11"/>
          <p:cNvSpPr/>
          <p:nvPr/>
        </p:nvSpPr>
        <p:spPr>
          <a:xfrm>
            <a:off x="4907280" y="4085590"/>
            <a:ext cx="5681345" cy="973455"/>
          </a:xfrm>
          <a:prstGeom prst="homePlat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386" tIns="37193" rIns="74386" bIns="37193" rtlCol="0" anchor="ctr"/>
          <a:p>
            <a:pPr algn="ctr"/>
            <a:endParaRPr lang="zh-CN" altLang="en-US"/>
          </a:p>
        </p:txBody>
      </p:sp>
      <p:sp>
        <p:nvSpPr>
          <p:cNvPr id="8" name="文本框 12"/>
          <p:cNvSpPr txBox="1"/>
          <p:nvPr/>
        </p:nvSpPr>
        <p:spPr>
          <a:xfrm>
            <a:off x="5247496" y="4412352"/>
            <a:ext cx="5109915" cy="319405"/>
          </a:xfrm>
          <a:prstGeom prst="rect">
            <a:avLst/>
          </a:prstGeom>
          <a:noFill/>
        </p:spPr>
        <p:txBody>
          <a:bodyPr wrap="square" lIns="74386" tIns="37193" rIns="74386" bIns="37193" rtlCol="0">
            <a:spAutoFit/>
          </a:bodyPr>
          <a:p>
            <a:pPr marL="288290" indent="-288290">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按照</a:t>
            </a:r>
            <a:r>
              <a:rPr lang="zh-CN" altLang="en-US" sz="1600" dirty="0" smtClean="0">
                <a:latin typeface="微软雅黑" panose="020B0503020204020204" pitchFamily="34" charset="-122"/>
                <a:ea typeface="微软雅黑" panose="020B0503020204020204" pitchFamily="34" charset="-122"/>
              </a:rPr>
              <a:t>工业基准</a:t>
            </a:r>
            <a:r>
              <a:rPr lang="zh-CN" altLang="en-US" sz="1600" dirty="0">
                <a:latin typeface="微软雅黑" panose="020B0503020204020204" pitchFamily="34" charset="-122"/>
                <a:ea typeface="微软雅黑" panose="020B0503020204020204" pitchFamily="34" charset="-122"/>
              </a:rPr>
              <a:t>地价的</a:t>
            </a:r>
            <a:r>
              <a:rPr lang="en-US" altLang="zh-CN" sz="1600" dirty="0">
                <a:latin typeface="微软雅黑" panose="020B0503020204020204" pitchFamily="34" charset="-122"/>
                <a:ea typeface="微软雅黑" panose="020B0503020204020204" pitchFamily="34" charset="-122"/>
              </a:rPr>
              <a:t>1.5</a:t>
            </a:r>
            <a:r>
              <a:rPr lang="zh-CN" altLang="en-US" sz="1600" dirty="0">
                <a:latin typeface="微软雅黑" panose="020B0503020204020204" pitchFamily="34" charset="-122"/>
                <a:ea typeface="微软雅黑" panose="020B0503020204020204" pitchFamily="34" charset="-122"/>
              </a:rPr>
              <a:t>倍</a:t>
            </a:r>
            <a:r>
              <a:rPr lang="zh-CN" altLang="en-US" sz="1600" dirty="0" smtClean="0">
                <a:latin typeface="微软雅黑" panose="020B0503020204020204" pitchFamily="34" charset="-122"/>
                <a:ea typeface="微软雅黑" panose="020B0503020204020204" pitchFamily="34" charset="-122"/>
              </a:rPr>
              <a:t>进行土地出让金计算</a:t>
            </a:r>
            <a:endParaRPr lang="zh-CN" altLang="en-US" sz="1600" dirty="0" smtClean="0">
              <a:latin typeface="微软雅黑" panose="020B0503020204020204" pitchFamily="34" charset="-122"/>
              <a:ea typeface="微软雅黑" panose="020B0503020204020204" pitchFamily="34" charset="-122"/>
            </a:endParaRPr>
          </a:p>
        </p:txBody>
      </p:sp>
      <p:sp>
        <p:nvSpPr>
          <p:cNvPr id="23" name="箭头: 五边形 13"/>
          <p:cNvSpPr/>
          <p:nvPr/>
        </p:nvSpPr>
        <p:spPr>
          <a:xfrm>
            <a:off x="6694805" y="5351780"/>
            <a:ext cx="5255895" cy="991235"/>
          </a:xfrm>
          <a:prstGeom prst="homePlat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386" tIns="37193" rIns="74386" bIns="37193" rtlCol="0" anchor="ctr"/>
          <a:p>
            <a:pPr algn="ctr"/>
            <a:endParaRPr lang="zh-CN" altLang="en-US"/>
          </a:p>
        </p:txBody>
      </p:sp>
      <p:sp>
        <p:nvSpPr>
          <p:cNvPr id="24" name="文本框 14"/>
          <p:cNvSpPr txBox="1"/>
          <p:nvPr/>
        </p:nvSpPr>
        <p:spPr>
          <a:xfrm>
            <a:off x="7056029" y="5687799"/>
            <a:ext cx="5309326" cy="319405"/>
          </a:xfrm>
          <a:prstGeom prst="rect">
            <a:avLst/>
          </a:prstGeom>
          <a:noFill/>
        </p:spPr>
        <p:txBody>
          <a:bodyPr wrap="square" lIns="74386" tIns="37193" rIns="74386" bIns="37193" rtlCol="0">
            <a:spAutoFit/>
          </a:bodyPr>
          <a:p>
            <a:pPr marL="288290" indent="-288290">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允许除自持比例外的用房进行对外分割销售</a:t>
            </a:r>
            <a:endParaRPr lang="zh-CN" altLang="en-US" sz="16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98755" y="683895"/>
            <a:ext cx="11235055" cy="506730"/>
          </a:xfrm>
          <a:prstGeom prst="rect">
            <a:avLst/>
          </a:prstGeom>
          <a:noFill/>
        </p:spPr>
        <p:txBody>
          <a:bodyPr wrap="square" rtlCol="0" anchor="t">
            <a:spAutoFit/>
          </a:bodyPr>
          <a:p>
            <a:pPr indent="584200" fontAlgn="auto">
              <a:lnSpc>
                <a:spcPct val="150000"/>
              </a:lnSpc>
            </a:pPr>
            <a:r>
              <a:rPr dirty="0">
                <a:latin typeface="微软雅黑" panose="020B0503020204020204" pitchFamily="34" charset="-122"/>
                <a:ea typeface="微软雅黑" panose="020B0503020204020204" pitchFamily="34" charset="-122"/>
                <a:sym typeface="+mn-ea"/>
              </a:rPr>
              <a:t>从以下几个方面对新型产业用地实现政策突破：</a:t>
            </a:r>
            <a:endParaRPr dirty="0">
              <a:latin typeface="微软雅黑" panose="020B0503020204020204" pitchFamily="34" charset="-122"/>
              <a:ea typeface="微软雅黑" panose="020B0503020204020204" pitchFamily="34" charset="-122"/>
              <a:sym typeface="+mn-ea"/>
            </a:endParaRPr>
          </a:p>
        </p:txBody>
      </p:sp>
      <p:sp>
        <p:nvSpPr>
          <p:cNvPr id="3" name="矩形 2"/>
          <p:cNvSpPr/>
          <p:nvPr/>
        </p:nvSpPr>
        <p:spPr>
          <a:xfrm>
            <a:off x="1109345" y="1837055"/>
            <a:ext cx="869950" cy="438150"/>
          </a:xfrm>
          <a:prstGeom prst="rect">
            <a:avLst/>
          </a:prstGeom>
          <a:solidFill>
            <a:srgbClr val="E7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572770" y="1640840"/>
            <a:ext cx="1924050" cy="829945"/>
          </a:xfrm>
          <a:prstGeom prst="rect">
            <a:avLst/>
          </a:prstGeom>
          <a:noFill/>
        </p:spPr>
        <p:txBody>
          <a:bodyPr wrap="square" rtlCol="0">
            <a:spAutoFit/>
          </a:bodyPr>
          <a:p>
            <a:pPr algn="ctr"/>
            <a:r>
              <a:rPr lang="zh-CN" altLang="en-US" sz="2400" b="1">
                <a:solidFill>
                  <a:schemeClr val="bg1"/>
                </a:solidFill>
                <a:latin typeface="微软雅黑" panose="020B0503020204020204" pitchFamily="34" charset="-122"/>
                <a:ea typeface="微软雅黑" panose="020B0503020204020204" pitchFamily="34" charset="-122"/>
              </a:rPr>
              <a:t>提高开发</a:t>
            </a:r>
            <a:endParaRPr lang="zh-CN" altLang="en-US" sz="2400" b="1">
              <a:solidFill>
                <a:schemeClr val="bg1"/>
              </a:solidFill>
              <a:latin typeface="微软雅黑" panose="020B0503020204020204" pitchFamily="34" charset="-122"/>
              <a:ea typeface="微软雅黑" panose="020B0503020204020204" pitchFamily="34" charset="-122"/>
            </a:endParaRPr>
          </a:p>
          <a:p>
            <a:pPr algn="ctr"/>
            <a:r>
              <a:rPr lang="zh-CN" altLang="en-US" sz="2400" b="1">
                <a:solidFill>
                  <a:schemeClr val="bg1"/>
                </a:solidFill>
                <a:latin typeface="微软雅黑" panose="020B0503020204020204" pitchFamily="34" charset="-122"/>
                <a:ea typeface="微软雅黑" panose="020B0503020204020204" pitchFamily="34" charset="-122"/>
              </a:rPr>
              <a:t>强度</a:t>
            </a:r>
            <a:endParaRPr lang="zh-CN" altLang="en-US" sz="2400" b="1">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1078</Words>
  <Application>WPS 演示</Application>
  <PresentationFormat>宽屏</PresentationFormat>
  <Paragraphs>76</Paragraphs>
  <Slides>6</Slides>
  <Notes>1</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6</vt:i4>
      </vt:variant>
    </vt:vector>
  </HeadingPairs>
  <TitlesOfParts>
    <vt:vector size="20" baseType="lpstr">
      <vt:lpstr>Arial</vt:lpstr>
      <vt:lpstr>宋体</vt:lpstr>
      <vt:lpstr>Wingdings</vt:lpstr>
      <vt:lpstr>等线</vt:lpstr>
      <vt:lpstr>微软雅黑</vt:lpstr>
      <vt:lpstr>Segoe UI Black</vt:lpstr>
      <vt:lpstr>华文细黑</vt:lpstr>
      <vt:lpstr>Times New Roman</vt:lpstr>
      <vt:lpstr>Arial Unicode MS</vt:lpstr>
      <vt:lpstr>等线 Light</vt:lpstr>
      <vt:lpstr>Segoe UI</vt:lpstr>
      <vt:lpstr>黑体</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Chen</dc:creator>
  <cp:lastModifiedBy>user</cp:lastModifiedBy>
  <cp:revision>107</cp:revision>
  <dcterms:created xsi:type="dcterms:W3CDTF">2018-11-01T12:54:00Z</dcterms:created>
  <dcterms:modified xsi:type="dcterms:W3CDTF">2021-11-02T08:00:25Z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2052-10.8.2.7090</vt:lpwstr>
  </property>
</Properties>
</file>